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258" r:id="rId3"/>
    <p:sldId id="266" r:id="rId4"/>
    <p:sldId id="259" r:id="rId5"/>
    <p:sldId id="265" r:id="rId6"/>
    <p:sldId id="267" r:id="rId7"/>
    <p:sldId id="268" r:id="rId8"/>
    <p:sldId id="276" r:id="rId9"/>
    <p:sldId id="277" r:id="rId10"/>
    <p:sldId id="262" r:id="rId11"/>
    <p:sldId id="271" r:id="rId12"/>
    <p:sldId id="269" r:id="rId13"/>
    <p:sldId id="273" r:id="rId14"/>
    <p:sldId id="274" r:id="rId15"/>
    <p:sldId id="263" r:id="rId16"/>
    <p:sldId id="275" r:id="rId17"/>
    <p:sldId id="278" r:id="rId18"/>
    <p:sldId id="279" r:id="rId19"/>
    <p:sldId id="281" r:id="rId20"/>
    <p:sldId id="283" r:id="rId21"/>
    <p:sldId id="264" r:id="rId22"/>
    <p:sldId id="280" r:id="rId23"/>
    <p:sldId id="282" r:id="rId24"/>
    <p:sldId id="260" r:id="rId25"/>
    <p:sldId id="261" r:id="rId26"/>
    <p:sldId id="270" r:id="rId27"/>
    <p:sldId id="288" r:id="rId28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5669"/>
    <a:srgbClr val="8C97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0282"/>
  </p:normalViewPr>
  <p:slideViewPr>
    <p:cSldViewPr snapToGrid="0" snapToObjects="1">
      <p:cViewPr varScale="1">
        <p:scale>
          <a:sx n="106" d="100"/>
          <a:sy n="106" d="100"/>
        </p:scale>
        <p:origin x="4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235C4-681E-C046-9B5A-0B36AF28CBC2}" type="datetimeFigureOut">
              <a:rPr lang="en-NO" smtClean="0"/>
              <a:t>10/09/2023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D2034D-1450-E94F-ABC0-E747C0C2274D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87694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2034D-1450-E94F-ABC0-E747C0C2274D}" type="slidenum">
              <a:rPr lang="en-NO" smtClean="0"/>
              <a:t>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446864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BD9C9-7907-5743-B025-04A356EF685E}" type="slidenum">
              <a:rPr lang="en-NO" smtClean="0"/>
              <a:t>25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69980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F33D-383C-E546-95B4-2AB8F84A0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0250" y="1532534"/>
            <a:ext cx="10708343" cy="171536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2BF92D-248D-0340-BD39-94456065B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250" y="3271630"/>
            <a:ext cx="10708342" cy="605538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B26DED-2EAF-2E46-B8CE-8A0803BF4A14}"/>
              </a:ext>
            </a:extLst>
          </p:cNvPr>
          <p:cNvSpPr txBox="1"/>
          <p:nvPr/>
        </p:nvSpPr>
        <p:spPr>
          <a:xfrm>
            <a:off x="726514" y="545068"/>
            <a:ext cx="599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b="0" i="0" dirty="0">
                <a:solidFill>
                  <a:schemeClr val="accent1"/>
                </a:solidFill>
                <a:latin typeface="Montserrat Light" pitchFamily="2" charset="77"/>
              </a:rPr>
              <a:t>IDATA2302 — Algorithms &amp; Data Structures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C5F789B-9877-4A4E-8B5B-0882CD4AB4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621" y="5011717"/>
            <a:ext cx="10708342" cy="471487"/>
          </a:xfrm>
        </p:spPr>
        <p:txBody>
          <a:bodyPr>
            <a:noAutofit/>
          </a:bodyPr>
          <a:lstStyle>
            <a:lvl1pPr marL="0" indent="0">
              <a:buNone/>
              <a:defRPr sz="2800" b="0" i="0">
                <a:solidFill>
                  <a:schemeClr val="accent2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GB" dirty="0"/>
              <a:t>Click to edit Authors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C64FC85-8A6F-9244-A80E-125C77D92F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50" y="5483225"/>
            <a:ext cx="10717213" cy="460375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Montserrat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69A85B7-D86D-484C-A4DC-34F0FEECA9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0250" y="5943600"/>
            <a:ext cx="10731500" cy="3365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NO" dirty="0"/>
              <a:t>Click to edit emails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83D4897-37FE-C94B-AF92-8295FEEBF3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6514" y="3903630"/>
            <a:ext cx="10708342" cy="457200"/>
          </a:xfrm>
        </p:spPr>
        <p:txBody>
          <a:bodyPr anchor="t">
            <a:normAutofit/>
          </a:bodyPr>
          <a:lstStyle>
            <a:lvl1pPr marL="0" indent="0">
              <a:buNone/>
              <a:defRPr sz="1800" b="0" i="0">
                <a:solidFill>
                  <a:schemeClr val="accent3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NO" dirty="0"/>
              <a:t>Click to Number</a:t>
            </a:r>
          </a:p>
        </p:txBody>
      </p:sp>
    </p:spTree>
    <p:extLst>
      <p:ext uri="{BB962C8B-B14F-4D97-AF65-F5344CB8AC3E}">
        <p14:creationId xmlns:p14="http://schemas.microsoft.com/office/powerpoint/2010/main" val="1525651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D179C-94C8-9744-B08F-571A86B86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38DCAD-59A9-064B-A92A-1F0AF0EDFF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EB359-5F21-8F45-9EFA-F3E4D30FE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E66DD-9268-3547-A32F-FBF3F19CC3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FFE2B1-8CF1-F34A-8788-D71C9CC0C993}" type="datetimeFigureOut">
              <a:rPr lang="en-NO" smtClean="0"/>
              <a:t>10/09/2023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2F3420-0167-3942-B9B7-39374ED8B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A2839-7C1E-C44C-91B1-D948DC11E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2ED4-3413-5344-8EF8-F3259C0C5A5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97460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FCC5-B31B-D846-9AE6-A8F55DE00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AF7EA4-BB71-3049-A09E-13447433BF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6D9BC-2599-244B-97AA-3D292F90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FFE2B1-8CF1-F34A-8788-D71C9CC0C993}" type="datetimeFigureOut">
              <a:rPr lang="en-NO" smtClean="0"/>
              <a:t>10/09/2023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B596D-FE4E-B54A-8E1D-70D2D6B54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4084F-EDFD-A54B-AD26-9776A02B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2ED4-3413-5344-8EF8-F3259C0C5A5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10641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92F1BA-AF39-D845-8DA2-F3A1F76C6E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DB15E4-54D9-8B47-9382-EF24D2505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24510-A423-FB4A-A744-29E6DFDCBA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FFE2B1-8CF1-F34A-8788-D71C9CC0C993}" type="datetimeFigureOut">
              <a:rPr lang="en-NO" smtClean="0"/>
              <a:t>10/09/2023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F0D90-2C83-8B46-9CE0-C1417FA32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B2144-57E0-5D4D-B249-F62BA1F13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2ED4-3413-5344-8EF8-F3259C0C5A5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391112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CEF9F-80FC-B14C-BF79-6189B3FAF8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90226D-647F-FB42-9351-A5BF2A8FA1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0F1577-5DD0-5940-BBED-D6F061639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FE2B1-8CF1-F34A-8788-D71C9CC0C993}" type="datetimeFigureOut">
              <a:rPr lang="en-NO" smtClean="0"/>
              <a:t>10/09/2023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A28AD-119E-0644-890F-DA9D066CB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5CFB4-ECDA-5343-9D9A-2A2A3EF51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2ED4-3413-5344-8EF8-F3259C0C5A5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146246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F7B35-C0BE-B949-918A-9E149A575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8922"/>
            <a:ext cx="10515600" cy="1240078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GB" dirty="0"/>
              <a:t>Questions, Comments, Ideas?</a:t>
            </a:r>
            <a:endParaRPr lang="en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9E2E2B-D457-CE48-B784-A38D2A175F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30612" y="4531659"/>
            <a:ext cx="4733925" cy="510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Authors</a:t>
            </a:r>
            <a:endParaRPr lang="en-N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1030E4-8066-BF41-9B3B-AD19D81616C7}"/>
              </a:ext>
            </a:extLst>
          </p:cNvPr>
          <p:cNvSpPr txBox="1"/>
          <p:nvPr/>
        </p:nvSpPr>
        <p:spPr>
          <a:xfrm>
            <a:off x="3281456" y="1419481"/>
            <a:ext cx="54322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4400" dirty="0">
                <a:solidFill>
                  <a:schemeClr val="accent2"/>
                </a:solidFill>
                <a:latin typeface="Montserrat" pitchFamily="2" charset="77"/>
              </a:rPr>
              <a:t>Thank </a:t>
            </a:r>
            <a:r>
              <a:rPr lang="en-NO" sz="4400" b="0" i="0" dirty="0">
                <a:solidFill>
                  <a:schemeClr val="accent2"/>
                </a:solidFill>
                <a:latin typeface="Montserrat" pitchFamily="2" charset="77"/>
              </a:rPr>
              <a:t>You!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C1EA375-307E-7D4E-86FA-A069F2452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30612" y="5042647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A0621E8-7953-A04A-9A56-3EB319EFA0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0611" y="5553635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</a:lstStyle>
          <a:p>
            <a:pPr lvl="0"/>
            <a:r>
              <a:rPr lang="en-GB" dirty="0"/>
              <a:t>Click to Edit Emails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279669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85F43-190F-E741-88A4-04729D35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B41DD-1F59-BA41-86D5-10DD0E65C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DFFFC-8FC6-0B40-A313-EB437B683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341223" cy="365125"/>
          </a:xfrm>
        </p:spPr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E90E2-EB36-3247-A7BF-D2BBFCFDC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2ED4-3413-5344-8EF8-F3259C0C5A5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210759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F9ECF-431F-B74A-A471-8A5E7EDE0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8AF027-6F6F-4D40-9A95-16EC714D9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27049-E3C3-3445-ADE5-D910057D86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FFE2B1-8CF1-F34A-8788-D71C9CC0C993}" type="datetimeFigureOut">
              <a:rPr lang="en-NO" smtClean="0"/>
              <a:t>10/09/2023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6C45C-E7F7-DB4B-8F2B-707BE0F23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9E41A-4160-2249-A271-39F5AC4C0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2ED4-3413-5344-8EF8-F3259C0C5A5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642585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30438-3F97-1F40-9716-7D1455E5C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F74CB-00E4-D546-A1C1-71AAC81C89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CBCA2-5985-6348-9C76-7F65D11D1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4C516-F5BB-DE41-AAF3-57FA90A3D8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FFE2B1-8CF1-F34A-8788-D71C9CC0C993}" type="datetimeFigureOut">
              <a:rPr lang="en-NO" smtClean="0"/>
              <a:t>10/09/2023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53D53-5AA3-5943-81BE-A4D3B5386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22CE8-6A19-4A4E-9687-CC8443D0E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2ED4-3413-5344-8EF8-F3259C0C5A5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700945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998D8-F10A-AC4D-9FA5-73479AD4E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8BDD0-752E-5D46-94AE-29E08D015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AD75FF-2ED3-F24D-B786-4346D2F03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6C59D7-9DD4-9F47-90F5-D1D439C087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0B4872-DE2F-8940-A18A-EE5D5F910A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959F03-F814-574B-AB40-B4AA295E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FFE2B1-8CF1-F34A-8788-D71C9CC0C993}" type="datetimeFigureOut">
              <a:rPr lang="en-NO" smtClean="0"/>
              <a:t>10/09/2023</a:t>
            </a:fld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605F10-0B49-604B-8E48-00625C309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4D0741-3462-0B46-8618-233C816EA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2ED4-3413-5344-8EF8-F3259C0C5A5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198162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D80B6-C550-5944-BF1B-9DD6F4FB6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72C610-D425-4046-9EE1-35CE1C4814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FFE2B1-8CF1-F34A-8788-D71C9CC0C993}" type="datetimeFigureOut">
              <a:rPr lang="en-NO" smtClean="0"/>
              <a:t>10/09/2023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CB8BCF-4035-354E-9D4B-B6CB92696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F85CD-8089-7444-94B0-3E705AA6A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2ED4-3413-5344-8EF8-F3259C0C5A5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13118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5563CB-9296-1846-9861-0A2BEBA28D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FFE2B1-8CF1-F34A-8788-D71C9CC0C993}" type="datetimeFigureOut">
              <a:rPr lang="en-NO" smtClean="0"/>
              <a:t>10/09/2023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EF1956-9D6F-9149-9CB5-F84E0C70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8C1FD-71B1-DF41-9999-FEC7DFEE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2ED4-3413-5344-8EF8-F3259C0C5A5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892076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824AE-2E77-AF45-A2E0-C3F21C0C1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4354-9505-9C4A-82A0-7CF7F1E13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6BE4F-D4D2-C54A-84C4-8A7B820BC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E92A3-FCBC-CF42-9D47-8331F340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FFE2B1-8CF1-F34A-8788-D71C9CC0C993}" type="datetimeFigureOut">
              <a:rPr lang="en-NO" smtClean="0"/>
              <a:t>10/09/2023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AAF95-6539-F449-ABA5-ECB94C4DC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B52B7-7167-CE47-90B5-3B9E72980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2ED4-3413-5344-8EF8-F3259C0C5A5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688350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/>
            </a:gs>
            <a:gs pos="100000">
              <a:schemeClr val="bg1"/>
            </a:gs>
          </a:gsLst>
          <a:lin ang="2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0119A9-D41D-7548-9F70-E03319649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460"/>
            <a:ext cx="10515600" cy="124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A4D46-B366-6B46-94D3-4A97EE713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0A464-D664-094E-967B-5EFDA69909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9341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C833C-CD1A-CA47-B92A-9848CD4B8A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96282" y="6356350"/>
            <a:ext cx="757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778A2ED4-3413-5344-8EF8-F3259C0C5A5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0609428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Share Tech Mono" panose="020B0509050000020004" pitchFamily="49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ixabay.com/?utm_source=link-attribution&amp;utm_medium=referral&amp;utm_campaign=image&amp;utm_content=3188270" TargetMode="External"/><Relationship Id="rId4" Type="http://schemas.openxmlformats.org/officeDocument/2006/relationships/hyperlink" Target="https://pixabay.com/users/extravis_marketing-7263885/?utm_source=link-attribution&amp;utm_medium=referral&amp;utm_campaign=image&amp;utm_content=318827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amerdaboul?utm_content=attributionCopyText&amp;utm_medium=referral&amp;utm_source=pexels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pexels.com/photo/photography-of-a-person-chopping-wood-800287/?utm_content=attributionCopyText&amp;utm_medium=referral&amp;utm_source=pexels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ixabay.com/?utm_source=link-attribution&amp;utm_medium=referral&amp;utm_campaign=image&amp;utm_content=3188270" TargetMode="External"/><Relationship Id="rId4" Type="http://schemas.openxmlformats.org/officeDocument/2006/relationships/hyperlink" Target="https://pixabay.com/users/extravis_marketing-7263885/?utm_source=link-attribution&amp;utm_medium=referral&amp;utm_campaign=image&amp;utm_content=3188270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mikhail-nilov?utm_content=attributionCopyText&amp;utm_medium=referral&amp;utm_source=pexels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pexels.com/photo/nature-sky-fashion-man-6620747/?utm_content=attributionCopyText&amp;utm_medium=referral&amp;utm_source=pexels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ixabay.com/?utm_source=link-attribution&amp;utm_medium=referral&amp;utm_campaign=image&amp;utm_content=3188270" TargetMode="External"/><Relationship Id="rId4" Type="http://schemas.openxmlformats.org/officeDocument/2006/relationships/hyperlink" Target="https://pixabay.com/users/extravis_marketing-7263885/?utm_source=link-attribution&amp;utm_medium=referral&amp;utm_campaign=image&amp;utm_content=3188270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ixabay.com/?utm_source=link-attribution&amp;utm_medium=referral&amp;utm_campaign=image&amp;utm_content=3188270" TargetMode="External"/><Relationship Id="rId4" Type="http://schemas.openxmlformats.org/officeDocument/2006/relationships/hyperlink" Target="https://pixabay.com/users/extravis_marketing-7263885/?utm_source=link-attribution&amp;utm_medium=referral&amp;utm_campaign=image&amp;utm_content=3188270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nnietheby?utm_source=unsplash&amp;utm_medium=referral&amp;utm_content=creditCopyText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unsplash.com/s/photos/searching?utm_source=unsplash&amp;utm_medium=referral&amp;utm_content=creditCopyText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users/domeckopol-610494/?utm_source=link-attribution&amp;utm_medium=referral&amp;utm_campaign=image&amp;utm_content=659480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ixabay.com/?utm_source=link-attribution&amp;utm_medium=referral&amp;utm_campaign=image&amp;utm_content=65948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0CACBB3-BA01-4D83-B34C-CC5D61846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0250" y="1532534"/>
            <a:ext cx="10708343" cy="1715365"/>
          </a:xfrm>
        </p:spPr>
        <p:txBody>
          <a:bodyPr/>
          <a:lstStyle/>
          <a:p>
            <a:r>
              <a:rPr lang="en-US" dirty="0"/>
              <a:t>Searching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0E5794A-F015-43C4-9725-8E0B63649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250" y="3271630"/>
            <a:ext cx="10708342" cy="605538"/>
          </a:xfrm>
        </p:spPr>
        <p:txBody>
          <a:bodyPr/>
          <a:lstStyle/>
          <a:p>
            <a:r>
              <a:rPr lang="en-US" dirty="0"/>
              <a:t>Finding Items </a:t>
            </a:r>
            <a:r>
              <a:rPr lang="en-US"/>
              <a:t>in Sequences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C179FDC-9FE8-41B4-AD71-075D43D79E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0621" y="5011717"/>
            <a:ext cx="10708342" cy="471487"/>
          </a:xfrm>
        </p:spPr>
        <p:txBody>
          <a:bodyPr/>
          <a:lstStyle/>
          <a:p>
            <a:r>
              <a:rPr lang="en-US" dirty="0"/>
              <a:t>Franck Chauvel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8D6E788-3BBA-4B12-877A-B151F9E6A5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0250" y="5483225"/>
            <a:ext cx="10717213" cy="460375"/>
          </a:xfrm>
        </p:spPr>
        <p:txBody>
          <a:bodyPr/>
          <a:lstStyle/>
          <a:p>
            <a:r>
              <a:rPr lang="en-US" dirty="0" err="1"/>
              <a:t>Axbit</a:t>
            </a:r>
            <a:r>
              <a:rPr lang="en-US" dirty="0"/>
              <a:t> &amp; NTNU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8B9D63-4618-4E94-9AEF-A8432E25FF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0250" y="5943600"/>
            <a:ext cx="10731500" cy="336550"/>
          </a:xfrm>
        </p:spPr>
        <p:txBody>
          <a:bodyPr/>
          <a:lstStyle/>
          <a:p>
            <a:r>
              <a:rPr lang="en-US" dirty="0" err="1"/>
              <a:t>franck.chauvel@ntnu.no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C2BF8AF8-7AB9-4D5B-BA57-444AE20CC7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6514" y="3903630"/>
            <a:ext cx="10708342" cy="457200"/>
          </a:xfrm>
        </p:spPr>
        <p:txBody>
          <a:bodyPr/>
          <a:lstStyle/>
          <a:p>
            <a:r>
              <a:rPr lang="en-US" dirty="0"/>
              <a:t>Sequences / Lecture 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BED38F-3C81-9D80-43A3-AB5FC518F017}"/>
              </a:ext>
            </a:extLst>
          </p:cNvPr>
          <p:cNvSpPr txBox="1"/>
          <p:nvPr/>
        </p:nvSpPr>
        <p:spPr>
          <a:xfrm>
            <a:off x="7555955" y="5449153"/>
            <a:ext cx="39100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base"/>
            <a:r>
              <a:rPr lang="en-GB" sz="2400" i="1" dirty="0">
                <a:solidFill>
                  <a:schemeClr val="accent6"/>
                </a:solidFill>
                <a:latin typeface="Montserrat" pitchFamily="2" charset="77"/>
              </a:rPr>
              <a:t>Go to </a:t>
            </a:r>
            <a:r>
              <a:rPr lang="en-GB" sz="2400" b="1" i="1" dirty="0" err="1">
                <a:solidFill>
                  <a:schemeClr val="accent6"/>
                </a:solidFill>
                <a:latin typeface="Montserrat" pitchFamily="2" charset="77"/>
              </a:rPr>
              <a:t>www.menti.com</a:t>
            </a:r>
            <a:endParaRPr lang="en-GB" sz="2400" i="1" dirty="0">
              <a:solidFill>
                <a:schemeClr val="accent6"/>
              </a:solidFill>
              <a:latin typeface="Montserrat" pitchFamily="2" charset="77"/>
            </a:endParaRPr>
          </a:p>
          <a:p>
            <a:pPr algn="r" fontAlgn="base"/>
            <a:r>
              <a:rPr lang="en-GB" sz="2400" i="1" dirty="0">
                <a:solidFill>
                  <a:schemeClr val="accent6"/>
                </a:solidFill>
                <a:latin typeface="Montserrat" pitchFamily="2" charset="77"/>
              </a:rPr>
              <a:t>use the code </a:t>
            </a:r>
            <a:r>
              <a:rPr lang="en-GB" sz="2400" b="1" i="1" dirty="0">
                <a:solidFill>
                  <a:schemeClr val="accent6"/>
                </a:solidFill>
                <a:latin typeface="Montserrat" pitchFamily="2" charset="77"/>
              </a:rPr>
              <a:t>89 05 90 0</a:t>
            </a:r>
            <a:endParaRPr lang="en-GB" sz="2400" i="1" dirty="0">
              <a:solidFill>
                <a:schemeClr val="accent6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73163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5640A-6341-4D42-8741-53B70F53C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Jump Search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F2B4D3B-F07B-7E42-A065-AD8E4CB6868B}"/>
              </a:ext>
            </a:extLst>
          </p:cNvPr>
          <p:cNvGrpSpPr/>
          <p:nvPr/>
        </p:nvGrpSpPr>
        <p:grpSpPr>
          <a:xfrm>
            <a:off x="1553024" y="3863551"/>
            <a:ext cx="653143" cy="885371"/>
            <a:chOff x="4470400" y="2220686"/>
            <a:chExt cx="653143" cy="8853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42D9373-E613-6B4C-9DEC-2E425232CE8C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8D9300-D036-6E47-B19A-6ECED38949C3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4A92DBE-33DB-FF4B-B0D2-2A5813C08B2F}"/>
              </a:ext>
            </a:extLst>
          </p:cNvPr>
          <p:cNvGrpSpPr/>
          <p:nvPr/>
        </p:nvGrpSpPr>
        <p:grpSpPr>
          <a:xfrm>
            <a:off x="2329538" y="3863551"/>
            <a:ext cx="653143" cy="885371"/>
            <a:chOff x="4470400" y="2220686"/>
            <a:chExt cx="653143" cy="88537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D3EEA1-0E8B-DC44-A0A6-27ED7F704393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11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85A459-94BF-C240-A18C-A5FB04DC41F8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C8238EF-6AD5-B443-A1DF-6C3C0EDCA622}"/>
              </a:ext>
            </a:extLst>
          </p:cNvPr>
          <p:cNvGrpSpPr/>
          <p:nvPr/>
        </p:nvGrpSpPr>
        <p:grpSpPr>
          <a:xfrm>
            <a:off x="3106052" y="3863551"/>
            <a:ext cx="653143" cy="885371"/>
            <a:chOff x="4470400" y="2220686"/>
            <a:chExt cx="653143" cy="88537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7904EFA-2943-3346-B203-44F40E3DCDA3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48A98ED-D36E-5843-AA10-0FFAFC4C10A0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33BC004-E891-C141-B82F-6EB46EF45242}"/>
              </a:ext>
            </a:extLst>
          </p:cNvPr>
          <p:cNvGrpSpPr/>
          <p:nvPr/>
        </p:nvGrpSpPr>
        <p:grpSpPr>
          <a:xfrm>
            <a:off x="3860797" y="3863551"/>
            <a:ext cx="653143" cy="885371"/>
            <a:chOff x="4470400" y="2220686"/>
            <a:chExt cx="653143" cy="88537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4620CD-A250-374A-A07D-6001A70433D4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5BB1D9-859C-CD42-9656-3875BC1AF0C1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88F37B-27E8-624D-9B07-C13FC9AE8A66}"/>
              </a:ext>
            </a:extLst>
          </p:cNvPr>
          <p:cNvGrpSpPr/>
          <p:nvPr/>
        </p:nvGrpSpPr>
        <p:grpSpPr>
          <a:xfrm>
            <a:off x="4615542" y="3863551"/>
            <a:ext cx="653143" cy="885371"/>
            <a:chOff x="4470400" y="2220686"/>
            <a:chExt cx="653143" cy="88537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48D93FB-196F-644D-AAFC-B322E47E951D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F018CFC-893A-6C43-8FD3-BFACE86D3A5D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C30CB5-E1A0-A44A-8673-E56F1A9674C2}"/>
              </a:ext>
            </a:extLst>
          </p:cNvPr>
          <p:cNvGrpSpPr/>
          <p:nvPr/>
        </p:nvGrpSpPr>
        <p:grpSpPr>
          <a:xfrm>
            <a:off x="5392056" y="3863551"/>
            <a:ext cx="653143" cy="885371"/>
            <a:chOff x="4470400" y="2220686"/>
            <a:chExt cx="653143" cy="88537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61DA0AF-2F8A-7E42-88A8-25C88E930F94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85870B-1599-A94D-8192-FC008D12FA86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5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0F5B11-944F-6A48-A832-A4584B28FCD8}"/>
              </a:ext>
            </a:extLst>
          </p:cNvPr>
          <p:cNvGrpSpPr/>
          <p:nvPr/>
        </p:nvGrpSpPr>
        <p:grpSpPr>
          <a:xfrm>
            <a:off x="6168570" y="3863551"/>
            <a:ext cx="653143" cy="885371"/>
            <a:chOff x="4470400" y="2220686"/>
            <a:chExt cx="653143" cy="88537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69102B4-31BA-D64A-80BE-2E4B9DCDD9C7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39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9254E3D-4F58-DB45-B810-EFB343C613F8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4AE246-EC9F-3242-BAB8-263E644C806B}"/>
              </a:ext>
            </a:extLst>
          </p:cNvPr>
          <p:cNvGrpSpPr/>
          <p:nvPr/>
        </p:nvGrpSpPr>
        <p:grpSpPr>
          <a:xfrm>
            <a:off x="6923315" y="3863551"/>
            <a:ext cx="653143" cy="885371"/>
            <a:chOff x="4470400" y="2220686"/>
            <a:chExt cx="653143" cy="88537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7A4442A-D6AB-224A-BD2B-CF92ADEDC070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A08B7DB-0E41-3C46-8E0E-A18B9DBED8D4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7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68DAEA6-7E32-A64A-A587-213E3D9F9712}"/>
              </a:ext>
            </a:extLst>
          </p:cNvPr>
          <p:cNvGrpSpPr/>
          <p:nvPr/>
        </p:nvGrpSpPr>
        <p:grpSpPr>
          <a:xfrm>
            <a:off x="7693826" y="3867180"/>
            <a:ext cx="653143" cy="885371"/>
            <a:chOff x="4470400" y="2220686"/>
            <a:chExt cx="653143" cy="88537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8C379F3-B507-2B45-AF9D-5BA245033D2E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66CC950-DC20-2149-A429-3DC0283D5088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8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029AFEE-2007-DD44-9448-5D009381E236}"/>
              </a:ext>
            </a:extLst>
          </p:cNvPr>
          <p:cNvGrpSpPr/>
          <p:nvPr/>
        </p:nvGrpSpPr>
        <p:grpSpPr>
          <a:xfrm>
            <a:off x="8454574" y="3867180"/>
            <a:ext cx="653143" cy="885371"/>
            <a:chOff x="4470400" y="2220686"/>
            <a:chExt cx="653143" cy="88537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C322B8E-3161-7A43-9436-7A4BB2EE4574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67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521BF8E-A3DE-2247-9679-B4717C22F277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9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0D9A66E-9681-8A48-A685-32549C9255E8}"/>
              </a:ext>
            </a:extLst>
          </p:cNvPr>
          <p:cNvGrpSpPr/>
          <p:nvPr/>
        </p:nvGrpSpPr>
        <p:grpSpPr>
          <a:xfrm>
            <a:off x="9231088" y="3867180"/>
            <a:ext cx="653143" cy="885371"/>
            <a:chOff x="4470400" y="2220686"/>
            <a:chExt cx="653143" cy="88537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8EC173B-5C8B-024E-A441-97CB4DD3B72A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AA25F9-B604-5347-872F-A5E989FFBC88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E49FFEE-A161-CB48-9030-E0C004B7A597}"/>
              </a:ext>
            </a:extLst>
          </p:cNvPr>
          <p:cNvGrpSpPr/>
          <p:nvPr/>
        </p:nvGrpSpPr>
        <p:grpSpPr>
          <a:xfrm>
            <a:off x="9985833" y="3867180"/>
            <a:ext cx="653143" cy="885371"/>
            <a:chOff x="4470400" y="2220686"/>
            <a:chExt cx="653143" cy="88537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7FAA64F-E81B-7E4F-A6FD-2519079CF0C2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213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FDD83DB-B419-1A4C-90E3-1B1D155C9414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11</a:t>
              </a: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B93CA79-D470-014F-867C-04094FE75C91}"/>
              </a:ext>
            </a:extLst>
          </p:cNvPr>
          <p:cNvCxnSpPr/>
          <p:nvPr/>
        </p:nvCxnSpPr>
        <p:spPr>
          <a:xfrm>
            <a:off x="1553024" y="5277731"/>
            <a:ext cx="9085952" cy="0"/>
          </a:xfrm>
          <a:prstGeom prst="straightConnector1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ECD80A9-E5A7-094B-B2A4-13BF5B653502}"/>
              </a:ext>
            </a:extLst>
          </p:cNvPr>
          <p:cNvSpPr txBox="1"/>
          <p:nvPr/>
        </p:nvSpPr>
        <p:spPr>
          <a:xfrm>
            <a:off x="2320608" y="5330908"/>
            <a:ext cx="105670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smaller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6B6809-FD25-F748-B21E-0D4634516F7F}"/>
              </a:ext>
            </a:extLst>
          </p:cNvPr>
          <p:cNvSpPr txBox="1"/>
          <p:nvPr/>
        </p:nvSpPr>
        <p:spPr>
          <a:xfrm>
            <a:off x="8894182" y="5330908"/>
            <a:ext cx="88838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larger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E48A398-3105-334E-BDEC-1CC7F9698F6C}"/>
              </a:ext>
            </a:extLst>
          </p:cNvPr>
          <p:cNvSpPr/>
          <p:nvPr/>
        </p:nvSpPr>
        <p:spPr>
          <a:xfrm>
            <a:off x="8408654" y="3890468"/>
            <a:ext cx="776514" cy="991586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00CDF9-3B7C-BE4C-A5F2-E489F4B29775}"/>
              </a:ext>
            </a:extLst>
          </p:cNvPr>
          <p:cNvSpPr txBox="1"/>
          <p:nvPr/>
        </p:nvSpPr>
        <p:spPr>
          <a:xfrm>
            <a:off x="989794" y="2934632"/>
            <a:ext cx="133081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Montserrat" pitchFamily="2" charset="77"/>
              </a:rPr>
              <a:t>F</a:t>
            </a:r>
            <a:r>
              <a:rPr lang="en-NO" sz="2000" dirty="0">
                <a:latin typeface="Montserrat" pitchFamily="2" charset="77"/>
              </a:rPr>
              <a:t>ind “67”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2A29FD89-97B1-D04C-8462-3FF4C28A552E}"/>
              </a:ext>
            </a:extLst>
          </p:cNvPr>
          <p:cNvCxnSpPr>
            <a:cxnSpLocks/>
            <a:stCxn id="44" idx="3"/>
            <a:endCxn id="77" idx="0"/>
          </p:cNvCxnSpPr>
          <p:nvPr/>
        </p:nvCxnSpPr>
        <p:spPr>
          <a:xfrm>
            <a:off x="2320608" y="3134687"/>
            <a:ext cx="1885225" cy="751755"/>
          </a:xfrm>
          <a:prstGeom prst="curvedConnector2">
            <a:avLst/>
          </a:prstGeom>
          <a:ln>
            <a:solidFill>
              <a:schemeClr val="accent3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91250BB7-19C0-744E-A1CD-1F1F19D36E50}"/>
              </a:ext>
            </a:extLst>
          </p:cNvPr>
          <p:cNvCxnSpPr>
            <a:cxnSpLocks/>
            <a:stCxn id="77" idx="0"/>
            <a:endCxn id="78" idx="0"/>
          </p:cNvCxnSpPr>
          <p:nvPr/>
        </p:nvCxnSpPr>
        <p:spPr>
          <a:xfrm rot="16200000" flipH="1">
            <a:off x="5724513" y="2367762"/>
            <a:ext cx="15766" cy="3053127"/>
          </a:xfrm>
          <a:prstGeom prst="curvedConnector3">
            <a:avLst>
              <a:gd name="adj1" fmla="val -5249841"/>
            </a:avLst>
          </a:prstGeom>
          <a:ln>
            <a:solidFill>
              <a:schemeClr val="accent3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4F0F3606-533E-784C-8CC3-6C955BA47920}"/>
              </a:ext>
            </a:extLst>
          </p:cNvPr>
          <p:cNvCxnSpPr>
            <a:cxnSpLocks/>
            <a:stCxn id="27" idx="0"/>
            <a:endCxn id="39" idx="0"/>
          </p:cNvCxnSpPr>
          <p:nvPr/>
        </p:nvCxnSpPr>
        <p:spPr>
          <a:xfrm rot="16200000" flipH="1">
            <a:off x="8779331" y="2334106"/>
            <a:ext cx="3629" cy="3062518"/>
          </a:xfrm>
          <a:prstGeom prst="curvedConnector3">
            <a:avLst>
              <a:gd name="adj1" fmla="val -26283163"/>
            </a:avLst>
          </a:prstGeom>
          <a:ln>
            <a:solidFill>
              <a:schemeClr val="accent5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25C44995-AD3F-CC40-8C8E-AD82E2EDD7E7}"/>
              </a:ext>
            </a:extLst>
          </p:cNvPr>
          <p:cNvCxnSpPr>
            <a:cxnSpLocks/>
            <a:stCxn id="78" idx="0"/>
            <a:endCxn id="30" idx="0"/>
          </p:cNvCxnSpPr>
          <p:nvPr/>
        </p:nvCxnSpPr>
        <p:spPr>
          <a:xfrm rot="5400000" flipH="1" flipV="1">
            <a:off x="7622165" y="3503975"/>
            <a:ext cx="35028" cy="761438"/>
          </a:xfrm>
          <a:prstGeom prst="curvedConnector3">
            <a:avLst>
              <a:gd name="adj1" fmla="val 932654"/>
            </a:avLst>
          </a:prstGeom>
          <a:ln>
            <a:solidFill>
              <a:schemeClr val="accent3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B681440E-E209-EF48-B671-FBF8F4F34FAC}"/>
              </a:ext>
            </a:extLst>
          </p:cNvPr>
          <p:cNvCxnSpPr>
            <a:cxnSpLocks/>
            <a:stCxn id="30" idx="0"/>
            <a:endCxn id="33" idx="0"/>
          </p:cNvCxnSpPr>
          <p:nvPr/>
        </p:nvCxnSpPr>
        <p:spPr>
          <a:xfrm rot="5400000" flipH="1" flipV="1">
            <a:off x="8400772" y="3486806"/>
            <a:ext cx="12700" cy="760748"/>
          </a:xfrm>
          <a:prstGeom prst="curvedConnector3">
            <a:avLst>
              <a:gd name="adj1" fmla="val 2420685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3212C4C5-6160-C349-9D6D-316F362979B3}"/>
              </a:ext>
            </a:extLst>
          </p:cNvPr>
          <p:cNvSpPr/>
          <p:nvPr/>
        </p:nvSpPr>
        <p:spPr>
          <a:xfrm>
            <a:off x="9950059" y="3867180"/>
            <a:ext cx="776514" cy="991586"/>
          </a:xfrm>
          <a:prstGeom prst="rect">
            <a:avLst/>
          </a:prstGeom>
          <a:noFill/>
          <a:ln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7681D94-4F80-6F45-8313-F18BA5C87976}"/>
              </a:ext>
            </a:extLst>
          </p:cNvPr>
          <p:cNvSpPr/>
          <p:nvPr/>
        </p:nvSpPr>
        <p:spPr>
          <a:xfrm>
            <a:off x="3817576" y="3886442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3B4B6BF-D710-B940-8806-DFCE1056ABC0}"/>
              </a:ext>
            </a:extLst>
          </p:cNvPr>
          <p:cNvSpPr/>
          <p:nvPr/>
        </p:nvSpPr>
        <p:spPr>
          <a:xfrm>
            <a:off x="6870703" y="3902208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E1F526-2889-674F-9BAA-090CB47F1CE2}"/>
              </a:ext>
            </a:extLst>
          </p:cNvPr>
          <p:cNvSpPr txBox="1"/>
          <p:nvPr/>
        </p:nvSpPr>
        <p:spPr>
          <a:xfrm>
            <a:off x="3582915" y="2930874"/>
            <a:ext cx="1069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smaller!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1FCC4D0-E42B-054C-AD1F-9257FA414B45}"/>
              </a:ext>
            </a:extLst>
          </p:cNvPr>
          <p:cNvSpPr txBox="1"/>
          <p:nvPr/>
        </p:nvSpPr>
        <p:spPr>
          <a:xfrm>
            <a:off x="6667284" y="2922110"/>
            <a:ext cx="1069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smaller!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0587CF5-DDCB-C04F-ABBD-7F01A0E0A3CF}"/>
              </a:ext>
            </a:extLst>
          </p:cNvPr>
          <p:cNvSpPr txBox="1"/>
          <p:nvPr/>
        </p:nvSpPr>
        <p:spPr>
          <a:xfrm>
            <a:off x="10247114" y="2930874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5"/>
                </a:solidFill>
                <a:latin typeface="Share Tech Mono" panose="020B0509050000020004" pitchFamily="49" charset="77"/>
              </a:rPr>
              <a:t>bigger!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662D67A-C5E0-D940-93E0-05E78F9A5670}"/>
              </a:ext>
            </a:extLst>
          </p:cNvPr>
          <p:cNvSpPr txBox="1"/>
          <p:nvPr/>
        </p:nvSpPr>
        <p:spPr>
          <a:xfrm>
            <a:off x="8781145" y="1819503"/>
            <a:ext cx="1848583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nb-NO" sz="2000" b="1" dirty="0">
                <a:latin typeface="Montserrat" pitchFamily="2" charset="77"/>
              </a:rPr>
              <a:t>Jump </a:t>
            </a:r>
            <a:r>
              <a:rPr lang="nb-NO" sz="2000" b="1" dirty="0" err="1">
                <a:latin typeface="Montserrat" pitchFamily="2" charset="77"/>
              </a:rPr>
              <a:t>size</a:t>
            </a:r>
            <a:r>
              <a:rPr lang="nb-NO" sz="2000" b="1" dirty="0">
                <a:latin typeface="Montserrat" pitchFamily="2" charset="77"/>
              </a:rPr>
              <a:t>: 4</a:t>
            </a:r>
            <a:endParaRPr lang="en-NO" sz="2000" b="1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65367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74" grpId="0" animBg="1"/>
      <p:bldP spid="77" grpId="0" animBg="1"/>
      <p:bldP spid="78" grpId="0" animBg="1"/>
      <p:bldP spid="96" grpId="0"/>
      <p:bldP spid="97" grpId="0"/>
      <p:bldP spid="98" grpId="0"/>
      <p:bldP spid="9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D040-1955-2348-8293-6E422F36C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What Jump Size?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C85583-0CD2-7347-9AA1-08D220347F23}"/>
              </a:ext>
            </a:extLst>
          </p:cNvPr>
          <p:cNvGrpSpPr/>
          <p:nvPr/>
        </p:nvGrpSpPr>
        <p:grpSpPr>
          <a:xfrm>
            <a:off x="1547582" y="2466471"/>
            <a:ext cx="653143" cy="885371"/>
            <a:chOff x="4470400" y="2220686"/>
            <a:chExt cx="653143" cy="8853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2A16205-95CB-A049-9217-53098C5D9B15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C07FE7-9362-C949-B2D4-7E2D5A44B604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77283C6-3C3D-6340-9074-87183D37B058}"/>
              </a:ext>
            </a:extLst>
          </p:cNvPr>
          <p:cNvGrpSpPr/>
          <p:nvPr/>
        </p:nvGrpSpPr>
        <p:grpSpPr>
          <a:xfrm>
            <a:off x="2324096" y="2466471"/>
            <a:ext cx="653143" cy="885371"/>
            <a:chOff x="4470400" y="2220686"/>
            <a:chExt cx="653143" cy="88537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D918AA5-AA92-AB4C-89E3-D83CE56A67CA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11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6DB07B-EC78-5943-8155-10188F95ACE5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4290F20-9BB5-1745-95B9-4A438D88E261}"/>
              </a:ext>
            </a:extLst>
          </p:cNvPr>
          <p:cNvGrpSpPr/>
          <p:nvPr/>
        </p:nvGrpSpPr>
        <p:grpSpPr>
          <a:xfrm>
            <a:off x="3100610" y="2466471"/>
            <a:ext cx="653143" cy="885371"/>
            <a:chOff x="4470400" y="2220686"/>
            <a:chExt cx="653143" cy="88537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C4FD535-F287-9147-9E4E-53BA6D4E36A4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FD53CB-0538-F04C-9420-76CA840913B7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1705518-18A0-234C-B3AB-000E06A8DE5E}"/>
              </a:ext>
            </a:extLst>
          </p:cNvPr>
          <p:cNvGrpSpPr/>
          <p:nvPr/>
        </p:nvGrpSpPr>
        <p:grpSpPr>
          <a:xfrm>
            <a:off x="3855355" y="2466471"/>
            <a:ext cx="653143" cy="885371"/>
            <a:chOff x="4470400" y="2220686"/>
            <a:chExt cx="653143" cy="88537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CD06AEB-FCE4-5143-93ED-966293AC1445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37D475-7A2E-EC48-9205-9F41770B8252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47C8699-2A16-8847-8D45-E81A3711A2CE}"/>
              </a:ext>
            </a:extLst>
          </p:cNvPr>
          <p:cNvGrpSpPr/>
          <p:nvPr/>
        </p:nvGrpSpPr>
        <p:grpSpPr>
          <a:xfrm>
            <a:off x="4610100" y="2466471"/>
            <a:ext cx="653143" cy="885371"/>
            <a:chOff x="4470400" y="2220686"/>
            <a:chExt cx="653143" cy="88537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4097BB9-D808-0E41-9D69-18AF8A492F5C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5EDD69-B0AE-0745-960C-CC16C2DCD1D4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BCEF473-C7C7-1348-8AFF-A08890240016}"/>
              </a:ext>
            </a:extLst>
          </p:cNvPr>
          <p:cNvGrpSpPr/>
          <p:nvPr/>
        </p:nvGrpSpPr>
        <p:grpSpPr>
          <a:xfrm>
            <a:off x="5386614" y="2466471"/>
            <a:ext cx="653143" cy="885371"/>
            <a:chOff x="4470400" y="2220686"/>
            <a:chExt cx="653143" cy="88537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9F7777E-4E5D-694E-B163-0CD0D2C19489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C6F4BA0-7DC8-7B48-9102-1EFB069E1684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5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F1A5A76-C97B-1142-B6F5-7F43E7143CD0}"/>
              </a:ext>
            </a:extLst>
          </p:cNvPr>
          <p:cNvGrpSpPr/>
          <p:nvPr/>
        </p:nvGrpSpPr>
        <p:grpSpPr>
          <a:xfrm>
            <a:off x="6163128" y="2466471"/>
            <a:ext cx="653143" cy="885371"/>
            <a:chOff x="4470400" y="2220686"/>
            <a:chExt cx="653143" cy="88537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FDDE3C-8D44-274E-B529-52B8894D7AC6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39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5A1F09A-1575-CF44-8FAF-E1EB6BD01652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72A982D-6C88-174F-A15F-6E4A6021FFC4}"/>
              </a:ext>
            </a:extLst>
          </p:cNvPr>
          <p:cNvGrpSpPr/>
          <p:nvPr/>
        </p:nvGrpSpPr>
        <p:grpSpPr>
          <a:xfrm>
            <a:off x="6917873" y="2466471"/>
            <a:ext cx="653143" cy="885371"/>
            <a:chOff x="4470400" y="2220686"/>
            <a:chExt cx="653143" cy="88537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1F72B8B-7CDD-1240-A3DE-BFC350D68DE1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6ADDFE-D8D5-B44E-8ACF-A2FD2AE6FD82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7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5A89E0E-300F-9D41-8A1A-BDFF8BB2C9EF}"/>
              </a:ext>
            </a:extLst>
          </p:cNvPr>
          <p:cNvGrpSpPr/>
          <p:nvPr/>
        </p:nvGrpSpPr>
        <p:grpSpPr>
          <a:xfrm>
            <a:off x="7688384" y="2470100"/>
            <a:ext cx="653143" cy="885371"/>
            <a:chOff x="4470400" y="2220686"/>
            <a:chExt cx="653143" cy="88537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D7C4C44-ED1F-214C-AD14-0070127E0B98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89983D6-211C-254C-84C8-94C6BA977D10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8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C8CE0A7-96E4-6E44-8E11-4020562FF406}"/>
              </a:ext>
            </a:extLst>
          </p:cNvPr>
          <p:cNvGrpSpPr/>
          <p:nvPr/>
        </p:nvGrpSpPr>
        <p:grpSpPr>
          <a:xfrm>
            <a:off x="8449132" y="2470100"/>
            <a:ext cx="653143" cy="885371"/>
            <a:chOff x="4470400" y="2220686"/>
            <a:chExt cx="653143" cy="88537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46A9288-1DF3-8849-8EF2-BC65242A1573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67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37CEFC5-4C99-B649-8DDD-164E268ED317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9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BF57A0-DF94-074F-A575-15F4B438A50B}"/>
              </a:ext>
            </a:extLst>
          </p:cNvPr>
          <p:cNvGrpSpPr/>
          <p:nvPr/>
        </p:nvGrpSpPr>
        <p:grpSpPr>
          <a:xfrm>
            <a:off x="9225646" y="2470100"/>
            <a:ext cx="653143" cy="885371"/>
            <a:chOff x="4470400" y="2220686"/>
            <a:chExt cx="653143" cy="88537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9E8C8F3-A37B-344D-97B8-2FA0817DE798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50B7409-F633-6C42-AC4E-6EED8E4271A7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EAFC171-F55D-FF4E-AF71-17519E3B5C41}"/>
              </a:ext>
            </a:extLst>
          </p:cNvPr>
          <p:cNvGrpSpPr/>
          <p:nvPr/>
        </p:nvGrpSpPr>
        <p:grpSpPr>
          <a:xfrm>
            <a:off x="9980391" y="2470100"/>
            <a:ext cx="653143" cy="885371"/>
            <a:chOff x="4470400" y="2220686"/>
            <a:chExt cx="653143" cy="88537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8BE0648-11CE-D046-A8CE-816C147A16CA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213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96BF623-39CA-BF49-A0C4-9C8192588641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11</a:t>
              </a: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72A3637-B008-B34F-8A5C-7327AD85440D}"/>
              </a:ext>
            </a:extLst>
          </p:cNvPr>
          <p:cNvCxnSpPr>
            <a:cxnSpLocks/>
          </p:cNvCxnSpPr>
          <p:nvPr/>
        </p:nvCxnSpPr>
        <p:spPr>
          <a:xfrm>
            <a:off x="1496781" y="1996592"/>
            <a:ext cx="919843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0F9DF13-F3D5-6845-BE13-7845909A8882}"/>
              </a:ext>
            </a:extLst>
          </p:cNvPr>
          <p:cNvSpPr/>
          <p:nvPr/>
        </p:nvSpPr>
        <p:spPr>
          <a:xfrm>
            <a:off x="3793669" y="2466471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80D9D50-80A4-C844-8F02-3FEEF5989C1B}"/>
              </a:ext>
            </a:extLst>
          </p:cNvPr>
          <p:cNvSpPr/>
          <p:nvPr/>
        </p:nvSpPr>
        <p:spPr>
          <a:xfrm>
            <a:off x="6858068" y="2466471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64801CC-DB99-324F-8FA8-4EC7A1359BCD}"/>
              </a:ext>
            </a:extLst>
          </p:cNvPr>
          <p:cNvSpPr/>
          <p:nvPr/>
        </p:nvSpPr>
        <p:spPr>
          <a:xfrm>
            <a:off x="9918705" y="2461742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2C824A9-DA10-9A44-91EB-DC1251841214}"/>
              </a:ext>
            </a:extLst>
          </p:cNvPr>
          <p:cNvCxnSpPr>
            <a:cxnSpLocks/>
          </p:cNvCxnSpPr>
          <p:nvPr/>
        </p:nvCxnSpPr>
        <p:spPr>
          <a:xfrm flipV="1">
            <a:off x="1496781" y="1713725"/>
            <a:ext cx="0" cy="2392529"/>
          </a:xfrm>
          <a:prstGeom prst="line">
            <a:avLst/>
          </a:prstGeom>
          <a:ln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7D7DBC6-110B-3D46-A184-C2F5E924C1E5}"/>
              </a:ext>
            </a:extLst>
          </p:cNvPr>
          <p:cNvCxnSpPr>
            <a:cxnSpLocks/>
          </p:cNvCxnSpPr>
          <p:nvPr/>
        </p:nvCxnSpPr>
        <p:spPr>
          <a:xfrm flipV="1">
            <a:off x="10695219" y="1713725"/>
            <a:ext cx="0" cy="2392529"/>
          </a:xfrm>
          <a:prstGeom prst="line">
            <a:avLst/>
          </a:prstGeom>
          <a:ln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95A7ADC-35A6-2C4E-B906-EBBDB1D12B8A}"/>
              </a:ext>
            </a:extLst>
          </p:cNvPr>
          <p:cNvCxnSpPr>
            <a:cxnSpLocks/>
          </p:cNvCxnSpPr>
          <p:nvPr/>
        </p:nvCxnSpPr>
        <p:spPr>
          <a:xfrm flipV="1">
            <a:off x="4570183" y="2047861"/>
            <a:ext cx="15714" cy="1838259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3C2DEF7-991B-7C4D-9761-0B630E4A3C24}"/>
              </a:ext>
            </a:extLst>
          </p:cNvPr>
          <p:cNvCxnSpPr>
            <a:cxnSpLocks/>
          </p:cNvCxnSpPr>
          <p:nvPr/>
        </p:nvCxnSpPr>
        <p:spPr>
          <a:xfrm flipV="1">
            <a:off x="7634582" y="1996592"/>
            <a:ext cx="15714" cy="1838259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5508D42-893A-4640-A52E-50A34EEABBC8}"/>
              </a:ext>
            </a:extLst>
          </p:cNvPr>
          <p:cNvCxnSpPr/>
          <p:nvPr/>
        </p:nvCxnSpPr>
        <p:spPr>
          <a:xfrm>
            <a:off x="1496781" y="3742187"/>
            <a:ext cx="301171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FEA8D00-54E2-E944-A664-D9503F0CC983}"/>
              </a:ext>
            </a:extLst>
          </p:cNvPr>
          <p:cNvSpPr txBox="1"/>
          <p:nvPr/>
        </p:nvSpPr>
        <p:spPr>
          <a:xfrm>
            <a:off x="2180812" y="3834851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/>
                </a:solidFill>
                <a:latin typeface="Montserrat" pitchFamily="2" charset="77"/>
              </a:rPr>
              <a:t>jump k</a:t>
            </a:r>
            <a:r>
              <a:rPr lang="en-NO" dirty="0">
                <a:solidFill>
                  <a:schemeClr val="accent3"/>
                </a:solidFill>
                <a:latin typeface="Montserrat" pitchFamily="2" charset="77"/>
              </a:rPr>
              <a:t> items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52ADF29-631D-EF4C-8ABB-B6D52FF018E8}"/>
              </a:ext>
            </a:extLst>
          </p:cNvPr>
          <p:cNvSpPr txBox="1"/>
          <p:nvPr/>
        </p:nvSpPr>
        <p:spPr>
          <a:xfrm>
            <a:off x="5640610" y="1538448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" pitchFamily="2" charset="77"/>
              </a:rPr>
              <a:t>n</a:t>
            </a:r>
            <a:r>
              <a:rPr lang="en-NO" dirty="0">
                <a:latin typeface="Montserrat" pitchFamily="2" charset="77"/>
              </a:rPr>
              <a:t> items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F5DFDC41-44C4-D944-AE3C-6A3FA6AEF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173" y="5325273"/>
            <a:ext cx="3296558" cy="61288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FD738116-B642-BD49-A924-C32D8BC41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955" y="4106254"/>
            <a:ext cx="1987654" cy="227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8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3D22E-5C2C-0C4E-A9CC-628EDD945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Jump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D9DCB-8C22-F545-8478-708372E79A06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2"/>
          </a:solidFill>
        </p:spPr>
        <p:txBody>
          <a:bodyPr lIns="180000" tIns="180000" rIns="180000" bIns="180000">
            <a:normAutofit fontScale="92500" lnSpcReduction="10000"/>
          </a:bodyPr>
          <a:lstStyle/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function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jumpSearch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 err="1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const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jump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Math.floor</a:t>
            </a:r>
            <a:r>
              <a:rPr lang="en-GB" kern="150" dirty="0">
                <a:solidFill>
                  <a:srgbClr val="88C0D0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 err="1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Math.sqrt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 err="1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array.length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88C0D0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let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current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0;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while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current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&lt;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array.length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&amp;&amp;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current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&lt;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8C0D0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current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+=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jump;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current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&gt;=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array.length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-1;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current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===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current;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linearSearch</a:t>
            </a:r>
            <a:r>
              <a:rPr lang="en-GB" kern="150" dirty="0">
                <a:solidFill>
                  <a:srgbClr val="88C0D0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value,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current-jump</a:t>
            </a:r>
            <a:r>
              <a:rPr lang="en-GB" kern="150" dirty="0">
                <a:solidFill>
                  <a:srgbClr val="88C0D0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4269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C42038-82AA-764F-B4AA-2D89DA3A7CF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6073" y="333455"/>
                <a:ext cx="4395952" cy="124007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NO" dirty="0"/>
                  <a:t>How much better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nb-NO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O" dirty="0"/>
                  <a:t>?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C42038-82AA-764F-B4AA-2D89DA3A7C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6073" y="333455"/>
                <a:ext cx="4395952" cy="1240078"/>
              </a:xfrm>
              <a:blipFill>
                <a:blip r:embed="rId2"/>
                <a:stretch>
                  <a:fillRect l="-4899" t="-10204" r="-8934" b="-2142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CB934-09EA-3E4D-9CDE-8314264B1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96730" cy="4351338"/>
          </a:xfrm>
        </p:spPr>
        <p:txBody>
          <a:bodyPr anchor="ctr"/>
          <a:lstStyle/>
          <a:p>
            <a:r>
              <a:rPr lang="en-NO" dirty="0"/>
              <a:t>English dictionary</a:t>
            </a:r>
          </a:p>
          <a:p>
            <a:r>
              <a:rPr lang="en-NO" dirty="0"/>
              <a:t>1 word per second</a:t>
            </a:r>
          </a:p>
          <a:p>
            <a:r>
              <a:rPr lang="en-NO" dirty="0"/>
              <a:t>250 000 words</a:t>
            </a:r>
          </a:p>
          <a:p>
            <a:pPr lvl="1"/>
            <a:r>
              <a:rPr lang="en-NO" dirty="0"/>
              <a:t>5 minutes</a:t>
            </a:r>
          </a:p>
          <a:p>
            <a:r>
              <a:rPr lang="en-NO" dirty="0"/>
              <a:t>500 000 words</a:t>
            </a:r>
          </a:p>
          <a:p>
            <a:pPr lvl="1"/>
            <a:r>
              <a:rPr lang="en-NO" dirty="0"/>
              <a:t>8 minutes</a:t>
            </a:r>
          </a:p>
        </p:txBody>
      </p:sp>
      <p:pic>
        <p:nvPicPr>
          <p:cNvPr id="6" name="Picture 5" descr="A close-up of a page&#10;&#10;Description automatically generated with medium confidence">
            <a:extLst>
              <a:ext uri="{FF2B5EF4-FFF2-40B4-BE49-F238E27FC236}">
                <a16:creationId xmlns:a16="http://schemas.microsoft.com/office/drawing/2014/main" id="{306C2467-8F96-C143-A9D5-35DBCE213B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410"/>
          <a:stretch/>
        </p:blipFill>
        <p:spPr>
          <a:xfrm>
            <a:off x="5022025" y="0"/>
            <a:ext cx="7169975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92D890-3328-D84F-A49B-F0179D88550F}"/>
              </a:ext>
            </a:extLst>
          </p:cNvPr>
          <p:cNvSpPr txBox="1"/>
          <p:nvPr/>
        </p:nvSpPr>
        <p:spPr>
          <a:xfrm>
            <a:off x="6695516" y="56456"/>
            <a:ext cx="5354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>
                <a:latin typeface="Montserrat" pitchFamily="2" charset="77"/>
              </a:rPr>
              <a:t>Image by </a:t>
            </a:r>
            <a:r>
              <a:rPr lang="en-GB" sz="1200" u="sng" dirty="0">
                <a:latin typeface="Montserrat" pitchFamily="2" charset="77"/>
                <a:hlinkClick r:id="rId4"/>
              </a:rPr>
              <a:t>Extravis_Marketing</a:t>
            </a:r>
            <a:r>
              <a:rPr lang="en-GB" sz="1200" dirty="0">
                <a:latin typeface="Montserrat" pitchFamily="2" charset="77"/>
              </a:rPr>
              <a:t> from </a:t>
            </a:r>
            <a:r>
              <a:rPr lang="en-GB" sz="1200" u="sng" dirty="0">
                <a:latin typeface="Montserrat" pitchFamily="2" charset="77"/>
                <a:hlinkClick r:id="rId5"/>
              </a:rPr>
              <a:t>Pixabay</a:t>
            </a:r>
            <a:r>
              <a:rPr lang="en-GB" sz="1200" dirty="0">
                <a:latin typeface="Montserrat" pitchFamily="2" charset="77"/>
              </a:rPr>
              <a:t> </a:t>
            </a:r>
            <a:endParaRPr lang="en-NO" sz="1100" dirty="0">
              <a:solidFill>
                <a:schemeClr val="accent5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67162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DB231F-B176-4741-BD9B-FEC1E662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3.Binary Search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22437A-729B-5046-A55D-D280EA90B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How to do even better …</a:t>
            </a:r>
          </a:p>
        </p:txBody>
      </p:sp>
      <p:pic>
        <p:nvPicPr>
          <p:cNvPr id="8" name="Picture 7" descr="A picture containing ground, outdoor&#10;&#10;Description automatically generated">
            <a:extLst>
              <a:ext uri="{FF2B5EF4-FFF2-40B4-BE49-F238E27FC236}">
                <a16:creationId xmlns:a16="http://schemas.microsoft.com/office/drawing/2014/main" id="{D6377734-642B-F84C-BBDA-C8BDE57C9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828" y="0"/>
            <a:ext cx="416917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E74F25-3BD5-4045-969C-35791E991557}"/>
              </a:ext>
            </a:extLst>
          </p:cNvPr>
          <p:cNvSpPr/>
          <p:nvPr/>
        </p:nvSpPr>
        <p:spPr>
          <a:xfrm>
            <a:off x="9382453" y="6416025"/>
            <a:ext cx="27900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rgbClr val="1A1A1A"/>
                </a:solidFill>
                <a:latin typeface="-apple-system"/>
              </a:rPr>
              <a:t>Photo by </a:t>
            </a:r>
            <a:r>
              <a:rPr lang="en-GB" sz="1400" b="1" dirty="0">
                <a:solidFill>
                  <a:srgbClr val="1A1A1A"/>
                </a:solidFill>
                <a:latin typeface="-apple-system"/>
                <a:hlinkClick r:id="rId3"/>
              </a:rPr>
              <a:t>samer daboul</a:t>
            </a:r>
            <a:r>
              <a:rPr lang="en-GB" sz="1400" dirty="0">
                <a:solidFill>
                  <a:srgbClr val="1A1A1A"/>
                </a:solidFill>
                <a:latin typeface="-apple-system"/>
              </a:rPr>
              <a:t> from </a:t>
            </a:r>
            <a:r>
              <a:rPr lang="en-GB" sz="1400" b="1" dirty="0">
                <a:solidFill>
                  <a:srgbClr val="1A1A1A"/>
                </a:solidFill>
                <a:latin typeface="-apple-system"/>
                <a:hlinkClick r:id="rId4"/>
              </a:rPr>
              <a:t>Pexels</a:t>
            </a:r>
            <a:endParaRPr lang="en-NO" sz="1400" dirty="0"/>
          </a:p>
        </p:txBody>
      </p:sp>
    </p:spTree>
    <p:extLst>
      <p:ext uri="{BB962C8B-B14F-4D97-AF65-F5344CB8AC3E}">
        <p14:creationId xmlns:p14="http://schemas.microsoft.com/office/powerpoint/2010/main" val="826995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DBD91-9D66-BD4E-A289-5A699C86B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Binary Search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5764AF-51E0-6742-AA3E-EC694D2D3028}"/>
              </a:ext>
            </a:extLst>
          </p:cNvPr>
          <p:cNvGrpSpPr/>
          <p:nvPr/>
        </p:nvGrpSpPr>
        <p:grpSpPr>
          <a:xfrm>
            <a:off x="1732205" y="3427748"/>
            <a:ext cx="653143" cy="885371"/>
            <a:chOff x="4470400" y="2220686"/>
            <a:chExt cx="653143" cy="8853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404CA1C-DD89-3A48-8DA8-FA06522704C0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12CF87-9D68-FD44-887F-A723C07E45E6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B1FE788-1DE7-0B41-A776-6D54859A26BA}"/>
              </a:ext>
            </a:extLst>
          </p:cNvPr>
          <p:cNvGrpSpPr/>
          <p:nvPr/>
        </p:nvGrpSpPr>
        <p:grpSpPr>
          <a:xfrm>
            <a:off x="2508719" y="3427748"/>
            <a:ext cx="653143" cy="885371"/>
            <a:chOff x="4470400" y="2220686"/>
            <a:chExt cx="653143" cy="88537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77C33BB-EFB1-914F-B707-07D7B14DB355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11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4653AF2-2CFE-2C43-BF6B-B2B73EDDCCD9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D9857DD-692F-6E48-B15E-1FAE71833A64}"/>
              </a:ext>
            </a:extLst>
          </p:cNvPr>
          <p:cNvGrpSpPr/>
          <p:nvPr/>
        </p:nvGrpSpPr>
        <p:grpSpPr>
          <a:xfrm>
            <a:off x="3285233" y="3427748"/>
            <a:ext cx="653143" cy="885371"/>
            <a:chOff x="4470400" y="2220686"/>
            <a:chExt cx="653143" cy="88537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715B8CC-E6A7-FF42-BCD7-C2ED78E4272B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FC9D7F-D669-7643-8890-F69FFC1DDB29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8DF75A-4335-9F41-B922-7CCD737D851C}"/>
              </a:ext>
            </a:extLst>
          </p:cNvPr>
          <p:cNvGrpSpPr/>
          <p:nvPr/>
        </p:nvGrpSpPr>
        <p:grpSpPr>
          <a:xfrm>
            <a:off x="4039978" y="3427748"/>
            <a:ext cx="653143" cy="885371"/>
            <a:chOff x="4470400" y="2220686"/>
            <a:chExt cx="653143" cy="88537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CEB4D1-725E-9D40-8A59-858F08DA6AB5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1A32B13-45FF-8B4B-988C-2A34A0266E4D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C38B1B0-711B-244B-A4FD-32A0AABD1E0C}"/>
              </a:ext>
            </a:extLst>
          </p:cNvPr>
          <p:cNvGrpSpPr/>
          <p:nvPr/>
        </p:nvGrpSpPr>
        <p:grpSpPr>
          <a:xfrm>
            <a:off x="4794723" y="3427748"/>
            <a:ext cx="653143" cy="885371"/>
            <a:chOff x="4470400" y="2220686"/>
            <a:chExt cx="653143" cy="88537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D83A847-B71A-FA43-8C3B-53E83CD37A02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C5AC3F-B0AB-954C-BD7B-67B708514B5D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56B601F-4FFD-3F42-A17E-28D6198736F4}"/>
              </a:ext>
            </a:extLst>
          </p:cNvPr>
          <p:cNvGrpSpPr/>
          <p:nvPr/>
        </p:nvGrpSpPr>
        <p:grpSpPr>
          <a:xfrm>
            <a:off x="5571237" y="3427748"/>
            <a:ext cx="653143" cy="885371"/>
            <a:chOff x="4470400" y="2220686"/>
            <a:chExt cx="653143" cy="88537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224AA2-991C-CF47-9504-D237A124D5E5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83CBA50-026B-0745-ABDA-ACAB17E484B0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5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942D340-36A6-6D43-BFA2-7ECCB47906D3}"/>
              </a:ext>
            </a:extLst>
          </p:cNvPr>
          <p:cNvGrpSpPr/>
          <p:nvPr/>
        </p:nvGrpSpPr>
        <p:grpSpPr>
          <a:xfrm>
            <a:off x="6347751" y="3427748"/>
            <a:ext cx="653143" cy="885371"/>
            <a:chOff x="4470400" y="2220686"/>
            <a:chExt cx="653143" cy="88537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17F546B-9984-A14D-BDC7-0DA46AFE2C3C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39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7F1A4D1-6AF7-0D41-BE21-C3D6F45A7D61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D476923-04AB-954A-9B2C-6C8CE9D7E636}"/>
              </a:ext>
            </a:extLst>
          </p:cNvPr>
          <p:cNvGrpSpPr/>
          <p:nvPr/>
        </p:nvGrpSpPr>
        <p:grpSpPr>
          <a:xfrm>
            <a:off x="7102496" y="3427748"/>
            <a:ext cx="653143" cy="885371"/>
            <a:chOff x="4470400" y="2220686"/>
            <a:chExt cx="653143" cy="88537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2E625BA-821C-224D-AEA9-72D76CACD4A5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78FA47C-2B2E-8949-8ECA-659B962A26B0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7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E7F5E11-155D-AA44-BE6F-604BDDA95F03}"/>
              </a:ext>
            </a:extLst>
          </p:cNvPr>
          <p:cNvGrpSpPr/>
          <p:nvPr/>
        </p:nvGrpSpPr>
        <p:grpSpPr>
          <a:xfrm>
            <a:off x="7857241" y="3431377"/>
            <a:ext cx="653143" cy="885371"/>
            <a:chOff x="4470400" y="2220686"/>
            <a:chExt cx="653143" cy="88537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9C88161-A4FA-374F-9A1B-F36BA8413526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1212A01-14CF-2447-8B02-1B8E98E9EBD0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8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5DEEEBA-D69D-FB43-81D2-7408D80C4A61}"/>
              </a:ext>
            </a:extLst>
          </p:cNvPr>
          <p:cNvGrpSpPr/>
          <p:nvPr/>
        </p:nvGrpSpPr>
        <p:grpSpPr>
          <a:xfrm>
            <a:off x="8633755" y="3431377"/>
            <a:ext cx="653143" cy="885371"/>
            <a:chOff x="4470400" y="2220686"/>
            <a:chExt cx="653143" cy="88537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784504F-8B7A-5C4E-9E6E-454C0FC50714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67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2D7A84B-0A4D-044A-9AA2-20DE0A6B6ACF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9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E8F2A80-FDD7-FE41-B7F1-9F37F699D91E}"/>
              </a:ext>
            </a:extLst>
          </p:cNvPr>
          <p:cNvGrpSpPr/>
          <p:nvPr/>
        </p:nvGrpSpPr>
        <p:grpSpPr>
          <a:xfrm>
            <a:off x="9410269" y="3431377"/>
            <a:ext cx="653143" cy="885371"/>
            <a:chOff x="4470400" y="2220686"/>
            <a:chExt cx="653143" cy="88537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9C2F420-6BB1-914F-8A91-28F8225A9D80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1BD5CD7-35B0-764B-98C7-C09A394B41E8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F56DEA5-884D-B645-8759-61ADA36D862C}"/>
              </a:ext>
            </a:extLst>
          </p:cNvPr>
          <p:cNvGrpSpPr/>
          <p:nvPr/>
        </p:nvGrpSpPr>
        <p:grpSpPr>
          <a:xfrm>
            <a:off x="10165014" y="3431377"/>
            <a:ext cx="653143" cy="885371"/>
            <a:chOff x="4470400" y="2220686"/>
            <a:chExt cx="653143" cy="88537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CCE47B5-8276-BB4D-8772-6BC6F49EC52B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213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F28668C-1BD8-EA4D-AD23-F05F0582E311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11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7A685A9D-E61B-F643-8F15-0A7628752F12}"/>
              </a:ext>
            </a:extLst>
          </p:cNvPr>
          <p:cNvSpPr/>
          <p:nvPr/>
        </p:nvSpPr>
        <p:spPr>
          <a:xfrm>
            <a:off x="3978292" y="3437794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551A09-D212-0C49-A806-B5B90229791C}"/>
              </a:ext>
            </a:extLst>
          </p:cNvPr>
          <p:cNvSpPr txBox="1"/>
          <p:nvPr/>
        </p:nvSpPr>
        <p:spPr>
          <a:xfrm>
            <a:off x="1697325" y="2157472"/>
            <a:ext cx="133081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Montserrat" pitchFamily="2" charset="77"/>
              </a:rPr>
              <a:t>F</a:t>
            </a:r>
            <a:r>
              <a:rPr lang="en-NO" sz="2000" dirty="0">
                <a:latin typeface="Montserrat" pitchFamily="2" charset="77"/>
              </a:rPr>
              <a:t>ind “67”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52375B-165E-B345-9C4D-0A0B84353C8F}"/>
              </a:ext>
            </a:extLst>
          </p:cNvPr>
          <p:cNvCxnSpPr>
            <a:cxnSpLocks/>
            <a:stCxn id="5" idx="1"/>
            <a:endCxn id="14" idx="3"/>
          </p:cNvCxnSpPr>
          <p:nvPr/>
        </p:nvCxnSpPr>
        <p:spPr>
          <a:xfrm>
            <a:off x="1732205" y="4059119"/>
            <a:ext cx="2960916" cy="0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066869F-A6AB-8644-BACE-A08CF8C8B4EB}"/>
              </a:ext>
            </a:extLst>
          </p:cNvPr>
          <p:cNvSpPr txBox="1"/>
          <p:nvPr/>
        </p:nvSpPr>
        <p:spPr>
          <a:xfrm>
            <a:off x="3887091" y="3071450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27 &lt; 67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213878F-38AB-3048-9DF1-1302AE814C90}"/>
              </a:ext>
            </a:extLst>
          </p:cNvPr>
          <p:cNvSpPr/>
          <p:nvPr/>
        </p:nvSpPr>
        <p:spPr>
          <a:xfrm>
            <a:off x="9348583" y="3451150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17656AE-E99D-B540-8C2E-F2F1FBE94D45}"/>
              </a:ext>
            </a:extLst>
          </p:cNvPr>
          <p:cNvSpPr txBox="1"/>
          <p:nvPr/>
        </p:nvSpPr>
        <p:spPr>
          <a:xfrm>
            <a:off x="9257381" y="3066235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86 &gt; 67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E568AF0-24FC-734F-934F-A2D5A03B7F9B}"/>
              </a:ext>
            </a:extLst>
          </p:cNvPr>
          <p:cNvCxnSpPr>
            <a:cxnSpLocks/>
            <a:stCxn id="35" idx="1"/>
            <a:endCxn id="38" idx="3"/>
          </p:cNvCxnSpPr>
          <p:nvPr/>
        </p:nvCxnSpPr>
        <p:spPr>
          <a:xfrm>
            <a:off x="9410269" y="4062748"/>
            <a:ext cx="1407888" cy="0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785B8D0-B43C-9D40-AC62-0705E3128C4F}"/>
              </a:ext>
            </a:extLst>
          </p:cNvPr>
          <p:cNvCxnSpPr/>
          <p:nvPr/>
        </p:nvCxnSpPr>
        <p:spPr>
          <a:xfrm>
            <a:off x="1732205" y="5378822"/>
            <a:ext cx="9085952" cy="0"/>
          </a:xfrm>
          <a:prstGeom prst="straightConnector1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8F15816-EC61-F343-97F8-52E5B0102EA2}"/>
              </a:ext>
            </a:extLst>
          </p:cNvPr>
          <p:cNvSpPr txBox="1"/>
          <p:nvPr/>
        </p:nvSpPr>
        <p:spPr>
          <a:xfrm>
            <a:off x="2499789" y="5431999"/>
            <a:ext cx="105670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smaller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C86A991-2FF7-564C-8A29-A892063AE28D}"/>
              </a:ext>
            </a:extLst>
          </p:cNvPr>
          <p:cNvSpPr txBox="1"/>
          <p:nvPr/>
        </p:nvSpPr>
        <p:spPr>
          <a:xfrm>
            <a:off x="9073363" y="5431999"/>
            <a:ext cx="88838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larger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A0F8FB2-B072-0043-AC16-193BDA6BC821}"/>
              </a:ext>
            </a:extLst>
          </p:cNvPr>
          <p:cNvSpPr txBox="1"/>
          <p:nvPr/>
        </p:nvSpPr>
        <p:spPr>
          <a:xfrm>
            <a:off x="3923709" y="4472078"/>
            <a:ext cx="82747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3"/>
                </a:solidFill>
                <a:latin typeface="Montserrat" pitchFamily="2" charset="77"/>
              </a:rPr>
              <a:t>1</a:t>
            </a:r>
            <a:r>
              <a:rPr lang="en-GB" sz="1400" baseline="30000" dirty="0">
                <a:solidFill>
                  <a:schemeClr val="accent3"/>
                </a:solidFill>
                <a:latin typeface="Montserrat" pitchFamily="2" charset="77"/>
              </a:rPr>
              <a:t>st</a:t>
            </a:r>
            <a:r>
              <a:rPr lang="en-GB" sz="1400" dirty="0">
                <a:solidFill>
                  <a:schemeClr val="accent3"/>
                </a:solidFill>
                <a:latin typeface="Montserrat" pitchFamily="2" charset="77"/>
              </a:rPr>
              <a:t>  pick</a:t>
            </a:r>
            <a:endParaRPr lang="en-NO" sz="1400" dirty="0">
              <a:solidFill>
                <a:schemeClr val="accent3"/>
              </a:solidFill>
              <a:latin typeface="Montserrat" pitchFamily="2" charset="7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C64852B-47F1-FC41-A083-9D5C7DEAB2D8}"/>
              </a:ext>
            </a:extLst>
          </p:cNvPr>
          <p:cNvSpPr txBox="1"/>
          <p:nvPr/>
        </p:nvSpPr>
        <p:spPr>
          <a:xfrm>
            <a:off x="9323103" y="4466863"/>
            <a:ext cx="87556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3"/>
                </a:solidFill>
                <a:latin typeface="Montserrat" pitchFamily="2" charset="77"/>
              </a:rPr>
              <a:t>2</a:t>
            </a:r>
            <a:r>
              <a:rPr lang="en-GB" sz="1400" baseline="30000" dirty="0">
                <a:solidFill>
                  <a:schemeClr val="accent3"/>
                </a:solidFill>
                <a:latin typeface="Montserrat" pitchFamily="2" charset="77"/>
              </a:rPr>
              <a:t>nd</a:t>
            </a:r>
            <a:r>
              <a:rPr lang="en-GB" sz="1400" dirty="0">
                <a:solidFill>
                  <a:schemeClr val="accent3"/>
                </a:solidFill>
                <a:latin typeface="Montserrat" pitchFamily="2" charset="77"/>
              </a:rPr>
              <a:t> pick</a:t>
            </a:r>
            <a:endParaRPr lang="en-NO" sz="1400" dirty="0">
              <a:solidFill>
                <a:schemeClr val="accent3"/>
              </a:solidFill>
              <a:latin typeface="Montserrat" pitchFamily="2" charset="77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763944C-3BA5-004A-97E5-AD9E0673FE1E}"/>
              </a:ext>
            </a:extLst>
          </p:cNvPr>
          <p:cNvSpPr/>
          <p:nvPr/>
        </p:nvSpPr>
        <p:spPr>
          <a:xfrm>
            <a:off x="7040810" y="3415992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FD99A28-49CA-1C4A-86CD-234BBC0ED554}"/>
              </a:ext>
            </a:extLst>
          </p:cNvPr>
          <p:cNvSpPr txBox="1"/>
          <p:nvPr/>
        </p:nvSpPr>
        <p:spPr>
          <a:xfrm>
            <a:off x="6949608" y="3066235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54 &lt; 67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EF7E909-5F95-CD44-9F67-978B004F7BDE}"/>
              </a:ext>
            </a:extLst>
          </p:cNvPr>
          <p:cNvCxnSpPr>
            <a:cxnSpLocks/>
            <a:stCxn id="17" idx="1"/>
            <a:endCxn id="26" idx="3"/>
          </p:cNvCxnSpPr>
          <p:nvPr/>
        </p:nvCxnSpPr>
        <p:spPr>
          <a:xfrm>
            <a:off x="4794723" y="4059119"/>
            <a:ext cx="2960916" cy="0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C9CF456E-0DE1-EC45-97E6-BEA8AD738D32}"/>
              </a:ext>
            </a:extLst>
          </p:cNvPr>
          <p:cNvSpPr/>
          <p:nvPr/>
        </p:nvSpPr>
        <p:spPr>
          <a:xfrm>
            <a:off x="8550300" y="3457965"/>
            <a:ext cx="776514" cy="991586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545E0A1-CE12-8C4C-A669-9747728F1BA5}"/>
              </a:ext>
            </a:extLst>
          </p:cNvPr>
          <p:cNvSpPr txBox="1"/>
          <p:nvPr/>
        </p:nvSpPr>
        <p:spPr>
          <a:xfrm>
            <a:off x="8569707" y="3098860"/>
            <a:ext cx="7377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6"/>
                </a:solidFill>
                <a:latin typeface="Share Tech Mono" panose="020B0509050000020004" pitchFamily="49" charset="77"/>
              </a:rPr>
              <a:t>Found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052221A-C8B1-E646-916D-8E9FCEA0D86D}"/>
              </a:ext>
            </a:extLst>
          </p:cNvPr>
          <p:cNvSpPr txBox="1"/>
          <p:nvPr/>
        </p:nvSpPr>
        <p:spPr>
          <a:xfrm>
            <a:off x="6983708" y="4461090"/>
            <a:ext cx="84029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3"/>
                </a:solidFill>
                <a:latin typeface="Montserrat" pitchFamily="2" charset="77"/>
              </a:rPr>
              <a:t>3</a:t>
            </a:r>
            <a:r>
              <a:rPr lang="en-GB" sz="1400" baseline="30000" dirty="0">
                <a:solidFill>
                  <a:schemeClr val="accent3"/>
                </a:solidFill>
                <a:latin typeface="Montserrat" pitchFamily="2" charset="77"/>
              </a:rPr>
              <a:t>rd</a:t>
            </a:r>
            <a:r>
              <a:rPr lang="en-GB" sz="1400" dirty="0">
                <a:solidFill>
                  <a:schemeClr val="accent3"/>
                </a:solidFill>
                <a:latin typeface="Montserrat" pitchFamily="2" charset="77"/>
              </a:rPr>
              <a:t> pick</a:t>
            </a:r>
            <a:endParaRPr lang="en-NO" sz="1400" dirty="0">
              <a:solidFill>
                <a:schemeClr val="accent3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6062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51" grpId="0"/>
      <p:bldP spid="55" grpId="0" animBg="1"/>
      <p:bldP spid="56" grpId="0"/>
      <p:bldP spid="64" grpId="0"/>
      <p:bldP spid="65" grpId="0"/>
      <p:bldP spid="69" grpId="0" animBg="1"/>
      <p:bldP spid="70" grpId="0"/>
      <p:bldP spid="75" grpId="0" animBg="1"/>
      <p:bldP spid="77" grpId="0"/>
      <p:bldP spid="7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3A3A4-4D46-B146-B0DF-F111609E4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Where Shall we Chop?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2109F3E-327B-0E44-BE2C-055E09D72431}"/>
              </a:ext>
            </a:extLst>
          </p:cNvPr>
          <p:cNvGrpSpPr/>
          <p:nvPr/>
        </p:nvGrpSpPr>
        <p:grpSpPr>
          <a:xfrm>
            <a:off x="1315958" y="2986314"/>
            <a:ext cx="653143" cy="885371"/>
            <a:chOff x="4470400" y="2220686"/>
            <a:chExt cx="653143" cy="8853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2C4D268-980C-E848-9F6F-EF7B93D726A2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04BC2F-B80E-1843-847C-ED5EBE74DA3F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43BCFF4-3BBF-AC41-8FA4-C7AD36A3A03E}"/>
              </a:ext>
            </a:extLst>
          </p:cNvPr>
          <p:cNvGrpSpPr/>
          <p:nvPr/>
        </p:nvGrpSpPr>
        <p:grpSpPr>
          <a:xfrm>
            <a:off x="2092472" y="2986314"/>
            <a:ext cx="653143" cy="885371"/>
            <a:chOff x="4470400" y="2220686"/>
            <a:chExt cx="653143" cy="88537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92A6E0-66DC-434F-A2FB-62D866B15FD8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11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412CCED-656F-1A42-9353-201400F7DDE2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080BCC-57D6-B64A-82D6-633B63956453}"/>
              </a:ext>
            </a:extLst>
          </p:cNvPr>
          <p:cNvGrpSpPr/>
          <p:nvPr/>
        </p:nvGrpSpPr>
        <p:grpSpPr>
          <a:xfrm>
            <a:off x="2868986" y="2986314"/>
            <a:ext cx="653143" cy="885371"/>
            <a:chOff x="4470400" y="2220686"/>
            <a:chExt cx="653143" cy="88537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32BAC1-1F89-5244-B108-298A9C0D216F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151A26-7175-9B42-82FF-77BD284B5A61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55A6270-AD67-014E-9E24-9C31198C0A1B}"/>
              </a:ext>
            </a:extLst>
          </p:cNvPr>
          <p:cNvGrpSpPr/>
          <p:nvPr/>
        </p:nvGrpSpPr>
        <p:grpSpPr>
          <a:xfrm>
            <a:off x="3623731" y="2986314"/>
            <a:ext cx="653143" cy="885371"/>
            <a:chOff x="4470400" y="2220686"/>
            <a:chExt cx="653143" cy="88537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F882D7F-514E-7947-BDE1-5706F4B9AD04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FE19A40-E446-894A-8359-98B563E636A6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6A25419-F2BD-5440-96CB-1C5B46629D6B}"/>
              </a:ext>
            </a:extLst>
          </p:cNvPr>
          <p:cNvGrpSpPr/>
          <p:nvPr/>
        </p:nvGrpSpPr>
        <p:grpSpPr>
          <a:xfrm>
            <a:off x="4378476" y="2986314"/>
            <a:ext cx="653143" cy="885371"/>
            <a:chOff x="4470400" y="2220686"/>
            <a:chExt cx="653143" cy="88537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857E70D-8472-4044-A7DB-FE114CF18B28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FC48BB-DF2C-F44D-96BE-5911C0245A7D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E7205D1-8DF7-EE4F-AF8E-EC5515020432}"/>
              </a:ext>
            </a:extLst>
          </p:cNvPr>
          <p:cNvGrpSpPr/>
          <p:nvPr/>
        </p:nvGrpSpPr>
        <p:grpSpPr>
          <a:xfrm>
            <a:off x="5154990" y="2986314"/>
            <a:ext cx="653143" cy="885371"/>
            <a:chOff x="4470400" y="2220686"/>
            <a:chExt cx="653143" cy="88537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F2543A6-FE04-AE42-91CB-809657E4555E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DF80786-0783-D74C-A9AB-1969975FAE77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5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8693052-D436-484C-8F9B-AFA74C0E4FB4}"/>
              </a:ext>
            </a:extLst>
          </p:cNvPr>
          <p:cNvGrpSpPr/>
          <p:nvPr/>
        </p:nvGrpSpPr>
        <p:grpSpPr>
          <a:xfrm>
            <a:off x="5931504" y="2986314"/>
            <a:ext cx="653143" cy="885371"/>
            <a:chOff x="4470400" y="2220686"/>
            <a:chExt cx="653143" cy="88537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BB0E954-6B8E-B344-8BEB-3AC617DCC158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39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7E8C6FE-5443-F744-B1D9-E807ACBF2601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7035548-8C94-FB4E-A5F6-404B7304ABF3}"/>
              </a:ext>
            </a:extLst>
          </p:cNvPr>
          <p:cNvGrpSpPr/>
          <p:nvPr/>
        </p:nvGrpSpPr>
        <p:grpSpPr>
          <a:xfrm>
            <a:off x="6686249" y="2986314"/>
            <a:ext cx="653143" cy="885371"/>
            <a:chOff x="4470400" y="2220686"/>
            <a:chExt cx="653143" cy="88537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84EC8CC-5710-2B4C-A636-CCB13B13B14B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45FBFE-41FC-A74E-ACA7-E5D23501CAC2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7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2B530F1-2B92-A146-B29B-C86DE52CA0C9}"/>
              </a:ext>
            </a:extLst>
          </p:cNvPr>
          <p:cNvGrpSpPr/>
          <p:nvPr/>
        </p:nvGrpSpPr>
        <p:grpSpPr>
          <a:xfrm>
            <a:off x="7440994" y="2989943"/>
            <a:ext cx="653143" cy="885371"/>
            <a:chOff x="4470400" y="2220686"/>
            <a:chExt cx="653143" cy="88537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1A0E036-A122-1F44-BFFC-C83D5FA04E9D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4984647-D767-7F4B-A1D5-B3FE0826B8F5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8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574D68A-ACAA-9849-9E1D-A19C51FCED9D}"/>
              </a:ext>
            </a:extLst>
          </p:cNvPr>
          <p:cNvGrpSpPr/>
          <p:nvPr/>
        </p:nvGrpSpPr>
        <p:grpSpPr>
          <a:xfrm>
            <a:off x="8217508" y="2989943"/>
            <a:ext cx="653143" cy="885371"/>
            <a:chOff x="4470400" y="2220686"/>
            <a:chExt cx="653143" cy="88537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9C9449E-3E43-234A-B80E-3820E46F3D11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67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8433134-620F-9C45-9C11-6EF106547FE1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9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9234CD0-7200-9142-9741-149578FB5F7B}"/>
              </a:ext>
            </a:extLst>
          </p:cNvPr>
          <p:cNvGrpSpPr/>
          <p:nvPr/>
        </p:nvGrpSpPr>
        <p:grpSpPr>
          <a:xfrm>
            <a:off x="8994022" y="2989943"/>
            <a:ext cx="653143" cy="885371"/>
            <a:chOff x="4470400" y="2220686"/>
            <a:chExt cx="653143" cy="88537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7FE0D78-D270-2945-BDC6-3B5D5BA6956C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8061984-F404-3347-B315-D1A95DF3BE3D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2ADF04D-5CF6-F349-8D2F-D0714DD954E6}"/>
              </a:ext>
            </a:extLst>
          </p:cNvPr>
          <p:cNvGrpSpPr/>
          <p:nvPr/>
        </p:nvGrpSpPr>
        <p:grpSpPr>
          <a:xfrm>
            <a:off x="9748767" y="2989943"/>
            <a:ext cx="653143" cy="885371"/>
            <a:chOff x="4470400" y="2220686"/>
            <a:chExt cx="653143" cy="88537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0560DB5-9525-9C47-97F5-A91EE8DD478C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213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8417DD4-C81C-3942-A99A-36B8AEC42D8F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11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FFB08B54-1667-5F49-BFB3-4FCCC0613FCC}"/>
              </a:ext>
            </a:extLst>
          </p:cNvPr>
          <p:cNvSpPr/>
          <p:nvPr/>
        </p:nvSpPr>
        <p:spPr>
          <a:xfrm>
            <a:off x="3562045" y="2996360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63ABD2-0A61-4B45-94AB-280F5F4F45C7}"/>
              </a:ext>
            </a:extLst>
          </p:cNvPr>
          <p:cNvSpPr txBox="1"/>
          <p:nvPr/>
        </p:nvSpPr>
        <p:spPr>
          <a:xfrm>
            <a:off x="3470844" y="2630016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27 &lt; 67</a:t>
            </a:r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D3DA5FDB-E352-D54E-B3C7-2D3E1125F640}"/>
              </a:ext>
            </a:extLst>
          </p:cNvPr>
          <p:cNvSpPr/>
          <p:nvPr/>
        </p:nvSpPr>
        <p:spPr>
          <a:xfrm rot="16200000">
            <a:off x="2686709" y="2902495"/>
            <a:ext cx="281099" cy="302260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255CBB17-92B5-4448-9177-EB1ADE3F4FC3}"/>
              </a:ext>
            </a:extLst>
          </p:cNvPr>
          <p:cNvSpPr/>
          <p:nvPr/>
        </p:nvSpPr>
        <p:spPr>
          <a:xfrm rot="5400000">
            <a:off x="7277346" y="-190957"/>
            <a:ext cx="303589" cy="594553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CABC2C3-26BB-9F46-BF7A-2AEE977F8032}"/>
              </a:ext>
            </a:extLst>
          </p:cNvPr>
          <p:cNvSpPr txBox="1"/>
          <p:nvPr/>
        </p:nvSpPr>
        <p:spPr>
          <a:xfrm>
            <a:off x="6096000" y="2196309"/>
            <a:ext cx="303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latin typeface="Montserrat" pitchFamily="2" charset="77"/>
              </a:rPr>
              <a:t>Little progress and likely</a:t>
            </a:r>
            <a:endParaRPr lang="en-NO" i="1" dirty="0">
              <a:latin typeface="Montserrat" pitchFamily="2" charset="7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F8770D2-6757-6044-8540-DCB490CF6D60}"/>
              </a:ext>
            </a:extLst>
          </p:cNvPr>
          <p:cNvSpPr txBox="1"/>
          <p:nvPr/>
        </p:nvSpPr>
        <p:spPr>
          <a:xfrm>
            <a:off x="1849265" y="4789285"/>
            <a:ext cx="1978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latin typeface="Montserrat" pitchFamily="2" charset="77"/>
              </a:rPr>
              <a:t>Much progress </a:t>
            </a:r>
          </a:p>
          <a:p>
            <a:pPr algn="ctr"/>
            <a:r>
              <a:rPr lang="en-GB" i="1" dirty="0">
                <a:latin typeface="Montserrat" pitchFamily="2" charset="77"/>
              </a:rPr>
              <a:t>but unlikely</a:t>
            </a:r>
            <a:endParaRPr lang="en-NO" i="1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16809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FB712-E66C-F248-AFF8-B777DC89E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Binary Search—Code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E15E0-55A9-6D4B-887D-D524B24DC8F0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2"/>
          </a:solidFill>
        </p:spPr>
        <p:txBody>
          <a:bodyPr lIns="180000" tIns="180000" rIns="180000" bIns="180000">
            <a:normAutofit fontScale="55000" lnSpcReduction="20000"/>
          </a:bodyPr>
          <a:lstStyle/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function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binarySearch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let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0;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let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upper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array.length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while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upper-lower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&gt;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let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Math.floor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5E81AC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upper-lower</a:t>
            </a:r>
            <a:r>
              <a:rPr lang="en-GB" kern="150" dirty="0">
                <a:solidFill>
                  <a:srgbClr val="5E81AC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/2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5E81AC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kern="150" dirty="0">
                <a:solidFill>
                  <a:srgbClr val="5E81AC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&gt;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upper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-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1;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else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5E81AC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kern="150" dirty="0">
                <a:solidFill>
                  <a:srgbClr val="5E81AC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&lt;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1;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else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split;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-1;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7141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34403-0B5B-924C-86C0-98A9F23C1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How Fast is It?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B8127D3-A7CC-7547-AB35-B98FBECFA651}"/>
              </a:ext>
            </a:extLst>
          </p:cNvPr>
          <p:cNvGrpSpPr/>
          <p:nvPr/>
        </p:nvGrpSpPr>
        <p:grpSpPr>
          <a:xfrm>
            <a:off x="884726" y="4603132"/>
            <a:ext cx="653143" cy="885371"/>
            <a:chOff x="4470400" y="2220686"/>
            <a:chExt cx="653143" cy="8853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B1C88C-4E85-4645-9E42-4CC69F89BDDE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F8E3D3-EA16-6F49-AF0C-A249AB732BDA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86E3FBC-268B-B84D-ADAB-54FCBCBE69AE}"/>
              </a:ext>
            </a:extLst>
          </p:cNvPr>
          <p:cNvGrpSpPr/>
          <p:nvPr/>
        </p:nvGrpSpPr>
        <p:grpSpPr>
          <a:xfrm>
            <a:off x="1661240" y="4603132"/>
            <a:ext cx="653143" cy="885371"/>
            <a:chOff x="4470400" y="2220686"/>
            <a:chExt cx="653143" cy="88537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F111B46-39C4-9D49-BD7A-B18A493D0811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11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50E1C3-F966-C84E-A7DE-68E4FFFB37D4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3FE2B1-B4D4-1E43-BE71-8E7DCB7424DB}"/>
              </a:ext>
            </a:extLst>
          </p:cNvPr>
          <p:cNvGrpSpPr/>
          <p:nvPr/>
        </p:nvGrpSpPr>
        <p:grpSpPr>
          <a:xfrm>
            <a:off x="2437754" y="4603132"/>
            <a:ext cx="653143" cy="885371"/>
            <a:chOff x="4470400" y="2220686"/>
            <a:chExt cx="653143" cy="88537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39BCEFC-C270-B349-87FD-C89C351B466D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5365B8-4C61-1042-9650-8318A2E0DA24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59C03E5-BF18-AD4D-A5BB-F8A4A23D9E8C}"/>
              </a:ext>
            </a:extLst>
          </p:cNvPr>
          <p:cNvGrpSpPr/>
          <p:nvPr/>
        </p:nvGrpSpPr>
        <p:grpSpPr>
          <a:xfrm>
            <a:off x="3192499" y="4603132"/>
            <a:ext cx="653143" cy="885371"/>
            <a:chOff x="4470400" y="2220686"/>
            <a:chExt cx="653143" cy="88537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B4910FD-59EA-DB4F-BE7A-61FE9FB68D02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A6ADC4-5E7B-024F-9FAF-921306DA56B3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BF72969-12CF-D545-BEAB-981191A3323E}"/>
              </a:ext>
            </a:extLst>
          </p:cNvPr>
          <p:cNvGrpSpPr/>
          <p:nvPr/>
        </p:nvGrpSpPr>
        <p:grpSpPr>
          <a:xfrm>
            <a:off x="3947244" y="4603132"/>
            <a:ext cx="653143" cy="885371"/>
            <a:chOff x="4470400" y="2220686"/>
            <a:chExt cx="653143" cy="88537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250BDFD-5D2D-7348-8D01-A2E8DD393961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5F3CEE2-AA70-A940-9AAD-483CE96BACE3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9521A74-3AA3-C84D-9F9B-8DCC6C3A43AB}"/>
              </a:ext>
            </a:extLst>
          </p:cNvPr>
          <p:cNvGrpSpPr/>
          <p:nvPr/>
        </p:nvGrpSpPr>
        <p:grpSpPr>
          <a:xfrm>
            <a:off x="4723758" y="4603132"/>
            <a:ext cx="653143" cy="885371"/>
            <a:chOff x="4470400" y="2220686"/>
            <a:chExt cx="653143" cy="88537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7FECA89-7336-0C45-8E14-838E8E116063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45C7D35-4921-3F4D-9889-939460CDB7DD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5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A0D0D55-08A2-FA4D-B5B5-9334A75C2890}"/>
              </a:ext>
            </a:extLst>
          </p:cNvPr>
          <p:cNvGrpSpPr/>
          <p:nvPr/>
        </p:nvGrpSpPr>
        <p:grpSpPr>
          <a:xfrm>
            <a:off x="5500272" y="4603132"/>
            <a:ext cx="653143" cy="885371"/>
            <a:chOff x="4470400" y="2220686"/>
            <a:chExt cx="653143" cy="88537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82B105F-5F2C-8E4D-8292-8FF8B801F76C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39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F478AC9-A258-CD49-AC14-0CD0403947DE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A405945-1739-8244-A28D-2B0231E4FFB8}"/>
              </a:ext>
            </a:extLst>
          </p:cNvPr>
          <p:cNvGrpSpPr/>
          <p:nvPr/>
        </p:nvGrpSpPr>
        <p:grpSpPr>
          <a:xfrm>
            <a:off x="6255017" y="4603132"/>
            <a:ext cx="653143" cy="885371"/>
            <a:chOff x="4470400" y="2220686"/>
            <a:chExt cx="653143" cy="88537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5A16DC0-A4A9-124E-B7E1-10573553B3CD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A27ACF8-90EF-3449-BDB6-D43A63677E13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7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E58C2D7-EB6A-D341-9F91-6101835FF715}"/>
              </a:ext>
            </a:extLst>
          </p:cNvPr>
          <p:cNvGrpSpPr/>
          <p:nvPr/>
        </p:nvGrpSpPr>
        <p:grpSpPr>
          <a:xfrm>
            <a:off x="7009762" y="4606761"/>
            <a:ext cx="653143" cy="885371"/>
            <a:chOff x="4470400" y="2220686"/>
            <a:chExt cx="653143" cy="88537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33C0EAA-81FB-6A49-87B5-600DC5716535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019760C-16D1-D743-8B6B-05B3428E59B0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8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E50BF26-9C72-B94B-8971-1F7163FAC06A}"/>
              </a:ext>
            </a:extLst>
          </p:cNvPr>
          <p:cNvGrpSpPr/>
          <p:nvPr/>
        </p:nvGrpSpPr>
        <p:grpSpPr>
          <a:xfrm>
            <a:off x="7786276" y="4606761"/>
            <a:ext cx="653143" cy="885371"/>
            <a:chOff x="4470400" y="2220686"/>
            <a:chExt cx="653143" cy="88537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84D38D1-559C-3A45-AA6C-B6F584EB951A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67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3347DA8-8100-F64F-B8BD-102C29E1640D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9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4969D72-FA30-EA46-ACEC-348D2DF31F8D}"/>
              </a:ext>
            </a:extLst>
          </p:cNvPr>
          <p:cNvGrpSpPr/>
          <p:nvPr/>
        </p:nvGrpSpPr>
        <p:grpSpPr>
          <a:xfrm>
            <a:off x="8562790" y="4606761"/>
            <a:ext cx="653143" cy="885371"/>
            <a:chOff x="4470400" y="2220686"/>
            <a:chExt cx="653143" cy="88537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29BCFDA-B451-A648-9C1A-00D3C204F2CD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049DFEE-486E-DF41-9382-E5239CE2597D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8748223-7E87-A848-950F-E204D9FFFA22}"/>
              </a:ext>
            </a:extLst>
          </p:cNvPr>
          <p:cNvGrpSpPr/>
          <p:nvPr/>
        </p:nvGrpSpPr>
        <p:grpSpPr>
          <a:xfrm>
            <a:off x="9317535" y="4606761"/>
            <a:ext cx="653143" cy="885371"/>
            <a:chOff x="4470400" y="2220686"/>
            <a:chExt cx="653143" cy="88537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6EECF4E-EE53-F84D-862A-9BECFC36B2C4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213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7D11A15-6955-5545-B1E6-78138DB024E4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11</a:t>
              </a: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D121B58-4A5A-A94A-AB25-4EE50E2DB2A8}"/>
              </a:ext>
            </a:extLst>
          </p:cNvPr>
          <p:cNvCxnSpPr/>
          <p:nvPr/>
        </p:nvCxnSpPr>
        <p:spPr>
          <a:xfrm>
            <a:off x="893656" y="5876289"/>
            <a:ext cx="9085952" cy="0"/>
          </a:xfrm>
          <a:prstGeom prst="straightConnector1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B87E619-EFB3-8B4A-ABE4-63C3C5051711}"/>
              </a:ext>
            </a:extLst>
          </p:cNvPr>
          <p:cNvSpPr txBox="1"/>
          <p:nvPr/>
        </p:nvSpPr>
        <p:spPr>
          <a:xfrm>
            <a:off x="1215491" y="5973195"/>
            <a:ext cx="105670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smaller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6CC3E17-9B5A-0F4E-B4DB-F42BA3B2B7F0}"/>
              </a:ext>
            </a:extLst>
          </p:cNvPr>
          <p:cNvSpPr txBox="1"/>
          <p:nvPr/>
        </p:nvSpPr>
        <p:spPr>
          <a:xfrm>
            <a:off x="8690454" y="6030174"/>
            <a:ext cx="88838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larger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A421219-0F29-A34A-8120-2DFD71E67A1D}"/>
              </a:ext>
            </a:extLst>
          </p:cNvPr>
          <p:cNvSpPr/>
          <p:nvPr/>
        </p:nvSpPr>
        <p:spPr>
          <a:xfrm>
            <a:off x="5436632" y="4603132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2E45C2D-2B23-544F-BB66-8DD33C5A89F2}"/>
              </a:ext>
            </a:extLst>
          </p:cNvPr>
          <p:cNvSpPr/>
          <p:nvPr/>
        </p:nvSpPr>
        <p:spPr>
          <a:xfrm>
            <a:off x="7712131" y="4603132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E7D1D1E-7877-6949-8E7F-30FD548097A8}"/>
              </a:ext>
            </a:extLst>
          </p:cNvPr>
          <p:cNvSpPr txBox="1"/>
          <p:nvPr/>
        </p:nvSpPr>
        <p:spPr>
          <a:xfrm>
            <a:off x="5234823" y="1868440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1st split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082BF0A-1E3F-2E4E-9B23-C14A3F0F7A16}"/>
              </a:ext>
            </a:extLst>
          </p:cNvPr>
          <p:cNvCxnSpPr>
            <a:stCxn id="60" idx="2"/>
            <a:endCxn id="58" idx="0"/>
          </p:cNvCxnSpPr>
          <p:nvPr/>
        </p:nvCxnSpPr>
        <p:spPr>
          <a:xfrm>
            <a:off x="5824889" y="2206994"/>
            <a:ext cx="0" cy="239613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D76E8099-5971-F940-BB17-6AC0128CD732}"/>
              </a:ext>
            </a:extLst>
          </p:cNvPr>
          <p:cNvSpPr txBox="1"/>
          <p:nvPr/>
        </p:nvSpPr>
        <p:spPr>
          <a:xfrm>
            <a:off x="7498875" y="3064005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2nd split</a:t>
            </a:r>
          </a:p>
        </p:txBody>
      </p: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569803E6-660B-0D47-AE25-FF66F1715DB0}"/>
              </a:ext>
            </a:extLst>
          </p:cNvPr>
          <p:cNvCxnSpPr>
            <a:stCxn id="60" idx="2"/>
            <a:endCxn id="63" idx="0"/>
          </p:cNvCxnSpPr>
          <p:nvPr/>
        </p:nvCxnSpPr>
        <p:spPr>
          <a:xfrm rot="16200000" flipH="1">
            <a:off x="6528410" y="1503473"/>
            <a:ext cx="857011" cy="226405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C4AEE5A-2F0C-BB45-903B-D89ABCBCBC75}"/>
              </a:ext>
            </a:extLst>
          </p:cNvPr>
          <p:cNvSpPr txBox="1"/>
          <p:nvPr/>
        </p:nvSpPr>
        <p:spPr>
          <a:xfrm>
            <a:off x="2927050" y="3064005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2nd split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079A2A4-1D14-6849-AB68-4E7F41729A47}"/>
              </a:ext>
            </a:extLst>
          </p:cNvPr>
          <p:cNvSpPr/>
          <p:nvPr/>
        </p:nvSpPr>
        <p:spPr>
          <a:xfrm>
            <a:off x="3128859" y="4603132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999C6143-6D76-384C-8C7B-7CE3E96D7E4B}"/>
              </a:ext>
            </a:extLst>
          </p:cNvPr>
          <p:cNvCxnSpPr>
            <a:cxnSpLocks/>
            <a:stCxn id="60" idx="2"/>
            <a:endCxn id="66" idx="0"/>
          </p:cNvCxnSpPr>
          <p:nvPr/>
        </p:nvCxnSpPr>
        <p:spPr>
          <a:xfrm rot="5400000">
            <a:off x="4242498" y="1481613"/>
            <a:ext cx="857011" cy="23077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0A3FD15-D32E-A645-8175-B20F1E2DF3EA}"/>
              </a:ext>
            </a:extLst>
          </p:cNvPr>
          <p:cNvSpPr txBox="1"/>
          <p:nvPr/>
        </p:nvSpPr>
        <p:spPr>
          <a:xfrm>
            <a:off x="1729566" y="383356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3rd</a:t>
            </a:r>
          </a:p>
        </p:txBody>
      </p: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364F14A5-1EA3-6248-8131-801A4A2EB7E8}"/>
              </a:ext>
            </a:extLst>
          </p:cNvPr>
          <p:cNvCxnSpPr>
            <a:cxnSpLocks/>
            <a:stCxn id="66" idx="2"/>
            <a:endCxn id="73" idx="0"/>
          </p:cNvCxnSpPr>
          <p:nvPr/>
        </p:nvCxnSpPr>
        <p:spPr>
          <a:xfrm rot="5400000">
            <a:off x="2536958" y="2853411"/>
            <a:ext cx="431010" cy="15293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C70F851-6FC8-ED48-8A70-C59F570A9FB4}"/>
              </a:ext>
            </a:extLst>
          </p:cNvPr>
          <p:cNvCxnSpPr>
            <a:stCxn id="73" idx="2"/>
            <a:endCxn id="9" idx="0"/>
          </p:cNvCxnSpPr>
          <p:nvPr/>
        </p:nvCxnSpPr>
        <p:spPr>
          <a:xfrm>
            <a:off x="1987810" y="4172123"/>
            <a:ext cx="2" cy="4310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0271673-09AE-634F-9CFC-07EC4A267735}"/>
              </a:ext>
            </a:extLst>
          </p:cNvPr>
          <p:cNvCxnSpPr>
            <a:cxnSpLocks/>
            <a:stCxn id="63" idx="2"/>
            <a:endCxn id="59" idx="0"/>
          </p:cNvCxnSpPr>
          <p:nvPr/>
        </p:nvCxnSpPr>
        <p:spPr>
          <a:xfrm>
            <a:off x="8088941" y="3402559"/>
            <a:ext cx="11447" cy="120057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7952FA55-45C1-A24A-830B-595262BFB108}"/>
              </a:ext>
            </a:extLst>
          </p:cNvPr>
          <p:cNvSpPr txBox="1"/>
          <p:nvPr/>
        </p:nvSpPr>
        <p:spPr>
          <a:xfrm>
            <a:off x="4015571" y="3833568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3rd</a:t>
            </a:r>
          </a:p>
        </p:txBody>
      </p: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D232BD6B-CC37-9B45-9DE9-DD4F95E8F1BC}"/>
              </a:ext>
            </a:extLst>
          </p:cNvPr>
          <p:cNvCxnSpPr>
            <a:cxnSpLocks/>
            <a:stCxn id="66" idx="2"/>
            <a:endCxn id="86" idx="0"/>
          </p:cNvCxnSpPr>
          <p:nvPr/>
        </p:nvCxnSpPr>
        <p:spPr>
          <a:xfrm rot="16200000" flipH="1">
            <a:off x="3679961" y="3239713"/>
            <a:ext cx="431009" cy="7566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975C6DA-D906-A84A-A1B5-3DCBC15FFC33}"/>
              </a:ext>
            </a:extLst>
          </p:cNvPr>
          <p:cNvSpPr txBox="1"/>
          <p:nvPr/>
        </p:nvSpPr>
        <p:spPr>
          <a:xfrm>
            <a:off x="6323343" y="3833567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3rd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44DC1F0-E5A5-8B45-9E83-75B556C39C81}"/>
              </a:ext>
            </a:extLst>
          </p:cNvPr>
          <p:cNvSpPr txBox="1"/>
          <p:nvPr/>
        </p:nvSpPr>
        <p:spPr>
          <a:xfrm>
            <a:off x="8642280" y="3833567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3rd</a:t>
            </a:r>
          </a:p>
        </p:txBody>
      </p: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BE30DA71-114F-2348-9824-CC9A53E662C0}"/>
              </a:ext>
            </a:extLst>
          </p:cNvPr>
          <p:cNvCxnSpPr>
            <a:cxnSpLocks/>
            <a:stCxn id="63" idx="2"/>
            <a:endCxn id="91" idx="0"/>
          </p:cNvCxnSpPr>
          <p:nvPr/>
        </p:nvCxnSpPr>
        <p:spPr>
          <a:xfrm rot="16200000" flipH="1">
            <a:off x="8279228" y="3212271"/>
            <a:ext cx="431008" cy="81158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178A220E-919A-A64B-B9A9-0A094B532712}"/>
              </a:ext>
            </a:extLst>
          </p:cNvPr>
          <p:cNvCxnSpPr>
            <a:cxnSpLocks/>
            <a:stCxn id="63" idx="2"/>
            <a:endCxn id="90" idx="0"/>
          </p:cNvCxnSpPr>
          <p:nvPr/>
        </p:nvCxnSpPr>
        <p:spPr>
          <a:xfrm rot="5400000">
            <a:off x="7119760" y="2864386"/>
            <a:ext cx="431008" cy="15073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4649419-0C82-DA44-9C99-D905131DED61}"/>
              </a:ext>
            </a:extLst>
          </p:cNvPr>
          <p:cNvCxnSpPr>
            <a:cxnSpLocks/>
            <a:stCxn id="66" idx="2"/>
            <a:endCxn id="15" idx="0"/>
          </p:cNvCxnSpPr>
          <p:nvPr/>
        </p:nvCxnSpPr>
        <p:spPr>
          <a:xfrm>
            <a:off x="3517116" y="3402559"/>
            <a:ext cx="1955" cy="120057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9" name="Up-down Arrow 108">
            <a:extLst>
              <a:ext uri="{FF2B5EF4-FFF2-40B4-BE49-F238E27FC236}">
                <a16:creationId xmlns:a16="http://schemas.microsoft.com/office/drawing/2014/main" id="{F4936BEC-D021-BD47-93B6-F22339383473}"/>
              </a:ext>
            </a:extLst>
          </p:cNvPr>
          <p:cNvSpPr/>
          <p:nvPr/>
        </p:nvSpPr>
        <p:spPr>
          <a:xfrm>
            <a:off x="10035914" y="1950574"/>
            <a:ext cx="1010569" cy="2565415"/>
          </a:xfrm>
          <a:prstGeom prst="upDownArrow">
            <a:avLst>
              <a:gd name="adj1" fmla="val 53314"/>
              <a:gd name="adj2" fmla="val 234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dirty="0"/>
              <a:t>L</a:t>
            </a:r>
            <a:r>
              <a:rPr lang="en-NO" dirty="0"/>
              <a:t>og</a:t>
            </a:r>
            <a:r>
              <a:rPr lang="en-NO" baseline="-25000" dirty="0"/>
              <a:t>2</a:t>
            </a:r>
            <a:r>
              <a:rPr lang="en-NO" dirty="0"/>
              <a:t> n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107FD54-FF47-7848-99C7-7948E8709BD8}"/>
              </a:ext>
            </a:extLst>
          </p:cNvPr>
          <p:cNvCxnSpPr>
            <a:cxnSpLocks/>
            <a:stCxn id="86" idx="2"/>
            <a:endCxn id="18" idx="0"/>
          </p:cNvCxnSpPr>
          <p:nvPr/>
        </p:nvCxnSpPr>
        <p:spPr>
          <a:xfrm>
            <a:off x="4273815" y="4172122"/>
            <a:ext cx="1" cy="43101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7150B8F-4033-B44F-B00E-32448F677E6D}"/>
              </a:ext>
            </a:extLst>
          </p:cNvPr>
          <p:cNvCxnSpPr>
            <a:cxnSpLocks/>
            <a:stCxn id="90" idx="2"/>
            <a:endCxn id="27" idx="0"/>
          </p:cNvCxnSpPr>
          <p:nvPr/>
        </p:nvCxnSpPr>
        <p:spPr>
          <a:xfrm>
            <a:off x="6581587" y="4172121"/>
            <a:ext cx="2" cy="43101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E0BC27FF-E061-B048-9F42-9469F6371EDC}"/>
              </a:ext>
            </a:extLst>
          </p:cNvPr>
          <p:cNvCxnSpPr>
            <a:cxnSpLocks/>
            <a:stCxn id="91" idx="2"/>
            <a:endCxn id="36" idx="0"/>
          </p:cNvCxnSpPr>
          <p:nvPr/>
        </p:nvCxnSpPr>
        <p:spPr>
          <a:xfrm flipH="1">
            <a:off x="8889362" y="4172121"/>
            <a:ext cx="11162" cy="434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66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0" grpId="0"/>
      <p:bldP spid="63" grpId="0"/>
      <p:bldP spid="66" grpId="0"/>
      <p:bldP spid="67" grpId="0" animBg="1"/>
      <p:bldP spid="73" grpId="0"/>
      <p:bldP spid="86" grpId="0"/>
      <p:bldP spid="90" grpId="0"/>
      <p:bldP spid="9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C42038-82AA-764F-B4AA-2D89DA3A7CF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6073" y="333455"/>
                <a:ext cx="4395952" cy="124007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NO" dirty="0"/>
                  <a:t>How much faster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nb-NO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nb-NO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nb-NO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O" dirty="0"/>
                  <a:t>?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C42038-82AA-764F-B4AA-2D89DA3A7C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6073" y="333455"/>
                <a:ext cx="4395952" cy="1240078"/>
              </a:xfrm>
              <a:blipFill>
                <a:blip r:embed="rId2"/>
                <a:stretch>
                  <a:fillRect l="-4899" t="-10204" r="-8934" b="-2040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CB934-09EA-3E4D-9CDE-8314264B1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96730" cy="4351338"/>
          </a:xfrm>
        </p:spPr>
        <p:txBody>
          <a:bodyPr anchor="ctr"/>
          <a:lstStyle/>
          <a:p>
            <a:r>
              <a:rPr lang="en-NO" dirty="0"/>
              <a:t>English dictionary</a:t>
            </a:r>
          </a:p>
          <a:p>
            <a:r>
              <a:rPr lang="en-NO" dirty="0"/>
              <a:t>1 word per second</a:t>
            </a:r>
          </a:p>
          <a:p>
            <a:r>
              <a:rPr lang="en-NO" dirty="0"/>
              <a:t>250 000 words</a:t>
            </a:r>
          </a:p>
          <a:p>
            <a:pPr lvl="1"/>
            <a:r>
              <a:rPr lang="en-NO" dirty="0"/>
              <a:t>18 seconds</a:t>
            </a:r>
          </a:p>
          <a:p>
            <a:r>
              <a:rPr lang="en-NO" dirty="0"/>
              <a:t>500 000 words</a:t>
            </a:r>
          </a:p>
          <a:p>
            <a:pPr lvl="1"/>
            <a:r>
              <a:rPr lang="en-NO" dirty="0"/>
              <a:t>19 seconds</a:t>
            </a:r>
          </a:p>
        </p:txBody>
      </p:sp>
      <p:pic>
        <p:nvPicPr>
          <p:cNvPr id="6" name="Picture 5" descr="A close-up of a page&#10;&#10;Description automatically generated with medium confidence">
            <a:extLst>
              <a:ext uri="{FF2B5EF4-FFF2-40B4-BE49-F238E27FC236}">
                <a16:creationId xmlns:a16="http://schemas.microsoft.com/office/drawing/2014/main" id="{306C2467-8F96-C143-A9D5-35DBCE213B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410"/>
          <a:stretch/>
        </p:blipFill>
        <p:spPr>
          <a:xfrm>
            <a:off x="5022025" y="0"/>
            <a:ext cx="7169975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92D890-3328-D84F-A49B-F0179D88550F}"/>
              </a:ext>
            </a:extLst>
          </p:cNvPr>
          <p:cNvSpPr txBox="1"/>
          <p:nvPr/>
        </p:nvSpPr>
        <p:spPr>
          <a:xfrm>
            <a:off x="6695516" y="56456"/>
            <a:ext cx="5354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>
                <a:latin typeface="Montserrat" pitchFamily="2" charset="77"/>
              </a:rPr>
              <a:t>Image by </a:t>
            </a:r>
            <a:r>
              <a:rPr lang="en-GB" sz="1200" u="sng" dirty="0">
                <a:latin typeface="Montserrat" pitchFamily="2" charset="77"/>
                <a:hlinkClick r:id="rId4"/>
              </a:rPr>
              <a:t>Extravis_Marketing</a:t>
            </a:r>
            <a:r>
              <a:rPr lang="en-GB" sz="1200" dirty="0">
                <a:latin typeface="Montserrat" pitchFamily="2" charset="77"/>
              </a:rPr>
              <a:t> from </a:t>
            </a:r>
            <a:r>
              <a:rPr lang="en-GB" sz="1200" u="sng" dirty="0">
                <a:latin typeface="Montserrat" pitchFamily="2" charset="77"/>
                <a:hlinkClick r:id="rId5"/>
              </a:rPr>
              <a:t>Pixabay</a:t>
            </a:r>
            <a:r>
              <a:rPr lang="en-GB" sz="1200" dirty="0">
                <a:latin typeface="Montserrat" pitchFamily="2" charset="77"/>
              </a:rPr>
              <a:t> </a:t>
            </a:r>
            <a:endParaRPr lang="en-NO" sz="1100" dirty="0">
              <a:solidFill>
                <a:schemeClr val="accent5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30135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2568846-557C-3742-9849-4E9F9D4F8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Recall the “Linear Search”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88D014-9C7A-804E-829A-EE51A2FF30F7}"/>
              </a:ext>
            </a:extLst>
          </p:cNvPr>
          <p:cNvGrpSpPr/>
          <p:nvPr/>
        </p:nvGrpSpPr>
        <p:grpSpPr>
          <a:xfrm>
            <a:off x="1669144" y="3415696"/>
            <a:ext cx="653143" cy="885371"/>
            <a:chOff x="4470400" y="2220686"/>
            <a:chExt cx="653143" cy="88537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EA9BEDC-A12E-E64D-8227-A7DBB24927E4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2386BD-BF3F-B74D-95CA-C3B2C1F8A573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9A1D99-AA0C-5847-87A9-0E507CA981ED}"/>
              </a:ext>
            </a:extLst>
          </p:cNvPr>
          <p:cNvGrpSpPr/>
          <p:nvPr/>
        </p:nvGrpSpPr>
        <p:grpSpPr>
          <a:xfrm>
            <a:off x="2445658" y="3415696"/>
            <a:ext cx="653143" cy="885371"/>
            <a:chOff x="4470400" y="2220686"/>
            <a:chExt cx="653143" cy="88537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38A6A9D-6E00-7046-A64F-18D0B0845D3D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951BEAE-C4FD-0646-8185-F10C63713F5A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856AD34-E486-304D-8F35-EBEC65085AD7}"/>
              </a:ext>
            </a:extLst>
          </p:cNvPr>
          <p:cNvGrpSpPr/>
          <p:nvPr/>
        </p:nvGrpSpPr>
        <p:grpSpPr>
          <a:xfrm>
            <a:off x="3222172" y="3415696"/>
            <a:ext cx="653143" cy="885371"/>
            <a:chOff x="4470400" y="2220686"/>
            <a:chExt cx="653143" cy="88537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C979E3-9766-E143-A665-A5CD4B9E00B9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9409616-DC70-AD42-834B-E6FAFE03A2E6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2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AEE99F-5110-5E4C-B5E9-48A4FEDC420D}"/>
              </a:ext>
            </a:extLst>
          </p:cNvPr>
          <p:cNvGrpSpPr/>
          <p:nvPr/>
        </p:nvGrpSpPr>
        <p:grpSpPr>
          <a:xfrm>
            <a:off x="3976917" y="3415696"/>
            <a:ext cx="653143" cy="885371"/>
            <a:chOff x="4470400" y="2220686"/>
            <a:chExt cx="653143" cy="88537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0B2F2A7-9B5F-1345-8595-27CD9D34B778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11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086B3EF-95BE-6B45-ACEB-3D319847BB08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3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4071A89-7A12-7D43-94C8-6F7E843D9D7D}"/>
              </a:ext>
            </a:extLst>
          </p:cNvPr>
          <p:cNvGrpSpPr/>
          <p:nvPr/>
        </p:nvGrpSpPr>
        <p:grpSpPr>
          <a:xfrm>
            <a:off x="4731662" y="3415696"/>
            <a:ext cx="653143" cy="885371"/>
            <a:chOff x="4470400" y="2220686"/>
            <a:chExt cx="653143" cy="88537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65A5292-4FD2-7248-B057-B0C0F4EC703F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213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6F99AD-75D3-A14D-A83B-BED3D907BC95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E10E9C3-567B-314C-AAC3-3FB8F1987CB5}"/>
              </a:ext>
            </a:extLst>
          </p:cNvPr>
          <p:cNvGrpSpPr/>
          <p:nvPr/>
        </p:nvGrpSpPr>
        <p:grpSpPr>
          <a:xfrm>
            <a:off x="5508176" y="3415696"/>
            <a:ext cx="653143" cy="885371"/>
            <a:chOff x="4470400" y="2220686"/>
            <a:chExt cx="653143" cy="88537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E0FE547-AEB3-3C47-BA64-617FA22D06E3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86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C9AA94B-E738-284C-B460-94B0636A0E52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E59BF2A-29B1-7D44-A0C7-BCDB88634034}"/>
              </a:ext>
            </a:extLst>
          </p:cNvPr>
          <p:cNvGrpSpPr/>
          <p:nvPr/>
        </p:nvGrpSpPr>
        <p:grpSpPr>
          <a:xfrm>
            <a:off x="6284690" y="3415696"/>
            <a:ext cx="653143" cy="885371"/>
            <a:chOff x="4470400" y="2220686"/>
            <a:chExt cx="653143" cy="88537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474D48-DA1D-6148-83C5-07757735EF2D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37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9FC924-AC7C-E348-A885-43205CA1FC41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F7D5FCD-0567-B74D-9C91-27A8CF530D66}"/>
              </a:ext>
            </a:extLst>
          </p:cNvPr>
          <p:cNvGrpSpPr/>
          <p:nvPr/>
        </p:nvGrpSpPr>
        <p:grpSpPr>
          <a:xfrm>
            <a:off x="7039435" y="3415696"/>
            <a:ext cx="653143" cy="885371"/>
            <a:chOff x="4470400" y="2220686"/>
            <a:chExt cx="653143" cy="88537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01C31D7-18DE-4A41-A028-557E2D5B8B20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67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E951407-28DF-A441-8C7B-99D962368F25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7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34B80C6-A03E-234C-8647-384B1758FA42}"/>
              </a:ext>
            </a:extLst>
          </p:cNvPr>
          <p:cNvGrpSpPr/>
          <p:nvPr/>
        </p:nvGrpSpPr>
        <p:grpSpPr>
          <a:xfrm>
            <a:off x="7794180" y="3419325"/>
            <a:ext cx="653143" cy="885371"/>
            <a:chOff x="4470400" y="2220686"/>
            <a:chExt cx="653143" cy="88537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E97505F-75E9-B84B-AA17-41EEB0B280A7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55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4E00BA6-54DA-A246-83CB-0834B86298E8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8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DA359AC-9D6E-2248-A36D-729CDF2A67C0}"/>
              </a:ext>
            </a:extLst>
          </p:cNvPr>
          <p:cNvGrpSpPr/>
          <p:nvPr/>
        </p:nvGrpSpPr>
        <p:grpSpPr>
          <a:xfrm>
            <a:off x="8570694" y="3419325"/>
            <a:ext cx="653143" cy="885371"/>
            <a:chOff x="4470400" y="2220686"/>
            <a:chExt cx="653143" cy="88537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C1CD46B-F259-B942-8CC1-7A0EA649D97C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54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DAC2BE7-CC7C-7E44-BDAA-CE2576EF8C6B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9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231922B-B48E-A844-9783-5CFCCD84C4FD}"/>
              </a:ext>
            </a:extLst>
          </p:cNvPr>
          <p:cNvGrpSpPr/>
          <p:nvPr/>
        </p:nvGrpSpPr>
        <p:grpSpPr>
          <a:xfrm>
            <a:off x="9347208" y="3419325"/>
            <a:ext cx="653143" cy="885371"/>
            <a:chOff x="4470400" y="2220686"/>
            <a:chExt cx="653143" cy="885371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F09B6D-0036-A448-8FA7-40C1D803B4C5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27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D865A99-FAEF-454B-8F82-05A3323B82D4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10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EE21055-7710-2046-802F-26046211A1F1}"/>
              </a:ext>
            </a:extLst>
          </p:cNvPr>
          <p:cNvGrpSpPr/>
          <p:nvPr/>
        </p:nvGrpSpPr>
        <p:grpSpPr>
          <a:xfrm>
            <a:off x="10101953" y="3419325"/>
            <a:ext cx="653143" cy="885371"/>
            <a:chOff x="4470400" y="2220686"/>
            <a:chExt cx="653143" cy="88537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AB6D915-7E24-FB4D-895B-2FEC91949A21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39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87BF6EB-3927-ED46-A5F3-892DA96395AD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11</a:t>
              </a:r>
            </a:p>
          </p:txBody>
        </p:sp>
      </p:grp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93ABBEC5-7C6F-BB4F-A3BF-EBE5C5A85511}"/>
              </a:ext>
            </a:extLst>
          </p:cNvPr>
          <p:cNvCxnSpPr>
            <a:cxnSpLocks/>
            <a:stCxn id="10" idx="0"/>
            <a:endCxn id="14" idx="0"/>
          </p:cNvCxnSpPr>
          <p:nvPr/>
        </p:nvCxnSpPr>
        <p:spPr>
          <a:xfrm rot="5400000" flipH="1" flipV="1">
            <a:off x="2383973" y="3027439"/>
            <a:ext cx="12700" cy="776514"/>
          </a:xfrm>
          <a:prstGeom prst="curvedConnector3">
            <a:avLst>
              <a:gd name="adj1" fmla="val 1800000"/>
            </a:avLst>
          </a:prstGeom>
          <a:ln>
            <a:solidFill>
              <a:schemeClr val="accent5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9871495D-2698-7247-8A6B-65CC8621C954}"/>
              </a:ext>
            </a:extLst>
          </p:cNvPr>
          <p:cNvCxnSpPr>
            <a:cxnSpLocks/>
            <a:stCxn id="14" idx="0"/>
            <a:endCxn id="17" idx="0"/>
          </p:cNvCxnSpPr>
          <p:nvPr/>
        </p:nvCxnSpPr>
        <p:spPr>
          <a:xfrm rot="5400000" flipH="1" flipV="1">
            <a:off x="3160487" y="3027439"/>
            <a:ext cx="12700" cy="776514"/>
          </a:xfrm>
          <a:prstGeom prst="curvedConnector3">
            <a:avLst>
              <a:gd name="adj1" fmla="val 1800000"/>
            </a:avLst>
          </a:prstGeom>
          <a:ln>
            <a:solidFill>
              <a:schemeClr val="accent5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8AE8E46F-A609-D841-B99E-69915270CBB8}"/>
              </a:ext>
            </a:extLst>
          </p:cNvPr>
          <p:cNvCxnSpPr>
            <a:cxnSpLocks/>
            <a:stCxn id="17" idx="0"/>
            <a:endCxn id="20" idx="0"/>
          </p:cNvCxnSpPr>
          <p:nvPr/>
        </p:nvCxnSpPr>
        <p:spPr>
          <a:xfrm rot="5400000" flipH="1" flipV="1">
            <a:off x="3926116" y="3038324"/>
            <a:ext cx="12700" cy="754745"/>
          </a:xfrm>
          <a:prstGeom prst="curvedConnector3">
            <a:avLst>
              <a:gd name="adj1" fmla="val 1800000"/>
            </a:avLst>
          </a:prstGeom>
          <a:ln>
            <a:solidFill>
              <a:schemeClr val="accent5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1C6A0964-46F7-AC4F-80C9-1A65C1CE5062}"/>
              </a:ext>
            </a:extLst>
          </p:cNvPr>
          <p:cNvCxnSpPr>
            <a:cxnSpLocks/>
            <a:stCxn id="20" idx="0"/>
            <a:endCxn id="23" idx="0"/>
          </p:cNvCxnSpPr>
          <p:nvPr/>
        </p:nvCxnSpPr>
        <p:spPr>
          <a:xfrm rot="5400000" flipH="1" flipV="1">
            <a:off x="4680861" y="3038324"/>
            <a:ext cx="12700" cy="754745"/>
          </a:xfrm>
          <a:prstGeom prst="curvedConnector3">
            <a:avLst>
              <a:gd name="adj1" fmla="val 1800000"/>
            </a:avLst>
          </a:prstGeom>
          <a:ln>
            <a:solidFill>
              <a:schemeClr val="accent5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76FCEC43-D15F-BD40-950C-CF6BB8CBC5AE}"/>
              </a:ext>
            </a:extLst>
          </p:cNvPr>
          <p:cNvCxnSpPr>
            <a:cxnSpLocks/>
            <a:stCxn id="26" idx="0"/>
            <a:endCxn id="29" idx="0"/>
          </p:cNvCxnSpPr>
          <p:nvPr/>
        </p:nvCxnSpPr>
        <p:spPr>
          <a:xfrm rot="5400000" flipH="1" flipV="1">
            <a:off x="6223005" y="3027439"/>
            <a:ext cx="12700" cy="776514"/>
          </a:xfrm>
          <a:prstGeom prst="curvedConnector3">
            <a:avLst>
              <a:gd name="adj1" fmla="val 1800000"/>
            </a:avLst>
          </a:prstGeom>
          <a:ln>
            <a:solidFill>
              <a:schemeClr val="accent5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88E01515-881F-B549-B3A9-35F237227272}"/>
              </a:ext>
            </a:extLst>
          </p:cNvPr>
          <p:cNvCxnSpPr>
            <a:cxnSpLocks/>
            <a:stCxn id="23" idx="0"/>
            <a:endCxn id="26" idx="0"/>
          </p:cNvCxnSpPr>
          <p:nvPr/>
        </p:nvCxnSpPr>
        <p:spPr>
          <a:xfrm rot="5400000" flipH="1" flipV="1">
            <a:off x="5446491" y="3027439"/>
            <a:ext cx="12700" cy="776514"/>
          </a:xfrm>
          <a:prstGeom prst="curvedConnector3">
            <a:avLst>
              <a:gd name="adj1" fmla="val 1800000"/>
            </a:avLst>
          </a:prstGeom>
          <a:ln>
            <a:solidFill>
              <a:schemeClr val="accent5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C4BB24D2-2A35-5240-B7F5-63510C29CBD2}"/>
              </a:ext>
            </a:extLst>
          </p:cNvPr>
          <p:cNvCxnSpPr>
            <a:cxnSpLocks/>
            <a:stCxn id="29" idx="0"/>
            <a:endCxn id="32" idx="0"/>
          </p:cNvCxnSpPr>
          <p:nvPr/>
        </p:nvCxnSpPr>
        <p:spPr>
          <a:xfrm rot="5400000" flipH="1" flipV="1">
            <a:off x="6988634" y="3038324"/>
            <a:ext cx="12700" cy="754745"/>
          </a:xfrm>
          <a:prstGeom prst="curvedConnector3">
            <a:avLst>
              <a:gd name="adj1" fmla="val 3800000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B18C2076-CCE2-674C-A582-4A29DA3B047B}"/>
              </a:ext>
            </a:extLst>
          </p:cNvPr>
          <p:cNvSpPr/>
          <p:nvPr/>
        </p:nvSpPr>
        <p:spPr>
          <a:xfrm>
            <a:off x="6971400" y="3402998"/>
            <a:ext cx="776514" cy="991586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A608913-81F2-5C44-8637-0FDF68628A9A}"/>
              </a:ext>
            </a:extLst>
          </p:cNvPr>
          <p:cNvSpPr txBox="1"/>
          <p:nvPr/>
        </p:nvSpPr>
        <p:spPr>
          <a:xfrm>
            <a:off x="1669144" y="2149481"/>
            <a:ext cx="179568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Montserrat" pitchFamily="2" charset="77"/>
              </a:rPr>
              <a:t>F</a:t>
            </a:r>
            <a:r>
              <a:rPr lang="en-NO" sz="2800" dirty="0">
                <a:latin typeface="Montserrat" pitchFamily="2" charset="77"/>
              </a:rPr>
              <a:t>ind “67”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5C06BA-BDC2-444D-B7E4-FA829DA2C4CA}"/>
                  </a:ext>
                </a:extLst>
              </p:cNvPr>
              <p:cNvSpPr txBox="1"/>
              <p:nvPr/>
            </p:nvSpPr>
            <p:spPr>
              <a:xfrm>
                <a:off x="7925954" y="5147977"/>
                <a:ext cx="290989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40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nb-NO" sz="4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𝑖𝑚𝑒</m:t>
                      </m:r>
                      <m:r>
                        <a:rPr lang="nb-NO" sz="4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nb-NO" sz="4000" b="0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nb-NO" sz="4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b-NO" sz="4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nb-NO" sz="4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O" sz="40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5C06BA-BDC2-444D-B7E4-FA829DA2C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5954" y="5147977"/>
                <a:ext cx="2909899" cy="615553"/>
              </a:xfrm>
              <a:prstGeom prst="rect">
                <a:avLst/>
              </a:prstGeom>
              <a:blipFill>
                <a:blip r:embed="rId2"/>
                <a:stretch>
                  <a:fillRect l="-1739" r="-4783" b="-38776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13638EC4-818F-7A4C-990D-054269B72B6D}"/>
              </a:ext>
            </a:extLst>
          </p:cNvPr>
          <p:cNvSpPr txBox="1"/>
          <p:nvPr/>
        </p:nvSpPr>
        <p:spPr>
          <a:xfrm>
            <a:off x="2187383" y="2788575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5"/>
                </a:solidFill>
                <a:latin typeface="Share Tech Mono" panose="020B0509050000020004" pitchFamily="49" charset="77"/>
              </a:rPr>
              <a:t>no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BCDE392-548D-9645-8A21-5D4BCB4AA766}"/>
              </a:ext>
            </a:extLst>
          </p:cNvPr>
          <p:cNvSpPr txBox="1"/>
          <p:nvPr/>
        </p:nvSpPr>
        <p:spPr>
          <a:xfrm>
            <a:off x="3019232" y="2788575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5"/>
                </a:solidFill>
                <a:latin typeface="Share Tech Mono" panose="020B0509050000020004" pitchFamily="49" charset="77"/>
              </a:rPr>
              <a:t>no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CB79071-10B3-514E-BE24-21EC22E49A03}"/>
              </a:ext>
            </a:extLst>
          </p:cNvPr>
          <p:cNvSpPr txBox="1"/>
          <p:nvPr/>
        </p:nvSpPr>
        <p:spPr>
          <a:xfrm>
            <a:off x="3773977" y="2788575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5"/>
                </a:solidFill>
                <a:latin typeface="Share Tech Mono" panose="020B0509050000020004" pitchFamily="49" charset="77"/>
              </a:rPr>
              <a:t>no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933B1DC-BAB2-DA4E-A9C8-2CC9CA64415C}"/>
              </a:ext>
            </a:extLst>
          </p:cNvPr>
          <p:cNvSpPr txBox="1"/>
          <p:nvPr/>
        </p:nvSpPr>
        <p:spPr>
          <a:xfrm>
            <a:off x="4528722" y="2788575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5"/>
                </a:solidFill>
                <a:latin typeface="Share Tech Mono" panose="020B0509050000020004" pitchFamily="49" charset="77"/>
              </a:rPr>
              <a:t>no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A194E77-3852-9348-BBF5-B3AD7C150C77}"/>
              </a:ext>
            </a:extLst>
          </p:cNvPr>
          <p:cNvSpPr txBox="1"/>
          <p:nvPr/>
        </p:nvSpPr>
        <p:spPr>
          <a:xfrm>
            <a:off x="5305236" y="2788575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5"/>
                </a:solidFill>
                <a:latin typeface="Share Tech Mono" panose="020B0509050000020004" pitchFamily="49" charset="77"/>
              </a:rPr>
              <a:t>no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2AFEAD6-BA96-BB4E-9EC0-060C92D10EC0}"/>
              </a:ext>
            </a:extLst>
          </p:cNvPr>
          <p:cNvSpPr txBox="1"/>
          <p:nvPr/>
        </p:nvSpPr>
        <p:spPr>
          <a:xfrm>
            <a:off x="5990300" y="2788575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5"/>
                </a:solidFill>
                <a:latin typeface="Share Tech Mono" panose="020B0509050000020004" pitchFamily="49" charset="77"/>
              </a:rPr>
              <a:t>no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3C19BC9-03E6-3A44-8529-B14767625E6E}"/>
              </a:ext>
            </a:extLst>
          </p:cNvPr>
          <p:cNvSpPr txBox="1"/>
          <p:nvPr/>
        </p:nvSpPr>
        <p:spPr>
          <a:xfrm>
            <a:off x="6679589" y="250977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6"/>
                </a:solidFill>
                <a:latin typeface="Share Tech Mono" panose="020B0509050000020004" pitchFamily="49" charset="77"/>
              </a:rPr>
              <a:t>yes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3AE9C7D-C010-E24F-B0A9-8F2EB053C7E6}"/>
              </a:ext>
            </a:extLst>
          </p:cNvPr>
          <p:cNvSpPr txBox="1"/>
          <p:nvPr/>
        </p:nvSpPr>
        <p:spPr>
          <a:xfrm>
            <a:off x="892629" y="2551019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5"/>
                </a:solidFill>
                <a:latin typeface="Share Tech Mono" panose="020B0509050000020004" pitchFamily="49" charset="77"/>
              </a:rPr>
              <a:t>no</a:t>
            </a:r>
          </a:p>
        </p:txBody>
      </p:sp>
      <p:cxnSp>
        <p:nvCxnSpPr>
          <p:cNvPr id="161" name="Curved Connector 160">
            <a:extLst>
              <a:ext uri="{FF2B5EF4-FFF2-40B4-BE49-F238E27FC236}">
                <a16:creationId xmlns:a16="http://schemas.microsoft.com/office/drawing/2014/main" id="{CEFF6835-ECED-124B-A3D7-613633B359A2}"/>
              </a:ext>
            </a:extLst>
          </p:cNvPr>
          <p:cNvCxnSpPr>
            <a:cxnSpLocks/>
            <a:stCxn id="74" idx="1"/>
            <a:endCxn id="10" idx="0"/>
          </p:cNvCxnSpPr>
          <p:nvPr/>
        </p:nvCxnSpPr>
        <p:spPr>
          <a:xfrm rot="10800000" flipH="1" flipV="1">
            <a:off x="1669144" y="2411090"/>
            <a:ext cx="326572" cy="1004605"/>
          </a:xfrm>
          <a:prstGeom prst="curvedConnector4">
            <a:avLst>
              <a:gd name="adj1" fmla="val -70000"/>
              <a:gd name="adj2" fmla="val 63020"/>
            </a:avLst>
          </a:prstGeom>
          <a:ln>
            <a:solidFill>
              <a:schemeClr val="accent5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865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DB231F-B176-4741-BD9B-FEC1E662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4.Interpolation</a:t>
            </a:r>
            <a:br>
              <a:rPr lang="en-NO" dirty="0"/>
            </a:br>
            <a:r>
              <a:rPr lang="en-NO" dirty="0"/>
              <a:t>Search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22437A-729B-5046-A55D-D280EA90B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How to do </a:t>
            </a:r>
            <a:r>
              <a:rPr lang="en-NO" i="1" dirty="0"/>
              <a:t>even</a:t>
            </a:r>
            <a:r>
              <a:rPr lang="en-NO" dirty="0"/>
              <a:t> even better 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377734-642B-F84C-BBDA-C8BDE57C9B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621786" y="2678"/>
            <a:ext cx="4570214" cy="685532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51CAA3-ADB5-A446-903A-60744E75F7E8}"/>
              </a:ext>
            </a:extLst>
          </p:cNvPr>
          <p:cNvSpPr/>
          <p:nvPr/>
        </p:nvSpPr>
        <p:spPr>
          <a:xfrm>
            <a:off x="9479398" y="6347221"/>
            <a:ext cx="27126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>
                <a:solidFill>
                  <a:srgbClr val="1A1A1A"/>
                </a:solidFill>
                <a:latin typeface="Montserrat" pitchFamily="2" charset="77"/>
              </a:rPr>
              <a:t>Photo by </a:t>
            </a:r>
            <a:r>
              <a:rPr lang="en-GB" sz="1100" b="1" dirty="0">
                <a:solidFill>
                  <a:srgbClr val="1A1A1A"/>
                </a:solidFill>
                <a:latin typeface="Montserrat" pitchFamily="2" charset="77"/>
                <a:hlinkClick r:id="rId3"/>
              </a:rPr>
              <a:t>Mikhail Nilov</a:t>
            </a:r>
            <a:r>
              <a:rPr lang="en-GB" sz="1100" dirty="0">
                <a:solidFill>
                  <a:srgbClr val="1A1A1A"/>
                </a:solidFill>
                <a:latin typeface="Montserrat" pitchFamily="2" charset="77"/>
              </a:rPr>
              <a:t> from </a:t>
            </a:r>
            <a:r>
              <a:rPr lang="en-GB" sz="1100" b="1" dirty="0">
                <a:solidFill>
                  <a:srgbClr val="1A1A1A"/>
                </a:solidFill>
                <a:latin typeface="Montserrat" pitchFamily="2" charset="77"/>
                <a:hlinkClick r:id="rId4"/>
              </a:rPr>
              <a:t>Pexels</a:t>
            </a:r>
            <a:endParaRPr lang="en-NO" sz="11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8482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5522C-83F8-C346-9160-DDE861FF7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Interpolated Search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5677C73-0BBD-1F4D-A3C8-E0DDD5DC8856}"/>
              </a:ext>
            </a:extLst>
          </p:cNvPr>
          <p:cNvCxnSpPr/>
          <p:nvPr/>
        </p:nvCxnSpPr>
        <p:spPr>
          <a:xfrm flipV="1">
            <a:off x="2610333" y="1872922"/>
            <a:ext cx="0" cy="43513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E495959-993E-E34E-B454-C26C96F1D719}"/>
              </a:ext>
            </a:extLst>
          </p:cNvPr>
          <p:cNvCxnSpPr>
            <a:cxnSpLocks/>
          </p:cNvCxnSpPr>
          <p:nvPr/>
        </p:nvCxnSpPr>
        <p:spPr>
          <a:xfrm rot="5400000" flipV="1">
            <a:off x="4623064" y="3885653"/>
            <a:ext cx="0" cy="43513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EBF1BEB-2BF4-494F-BE5D-A52AEB248D49}"/>
              </a:ext>
            </a:extLst>
          </p:cNvPr>
          <p:cNvSpPr txBox="1"/>
          <p:nvPr/>
        </p:nvSpPr>
        <p:spPr>
          <a:xfrm>
            <a:off x="4361565" y="6115937"/>
            <a:ext cx="713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latin typeface="Montserrat" pitchFamily="2" charset="77"/>
              </a:rPr>
              <a:t>keys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6CB274-504C-F240-BB17-A4E8754F2138}"/>
              </a:ext>
            </a:extLst>
          </p:cNvPr>
          <p:cNvSpPr/>
          <p:nvPr/>
        </p:nvSpPr>
        <p:spPr>
          <a:xfrm>
            <a:off x="3167435" y="4624058"/>
            <a:ext cx="157656" cy="157656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0E18AB-F7C3-9B46-8F5D-37C6916FE93C}"/>
              </a:ext>
            </a:extLst>
          </p:cNvPr>
          <p:cNvSpPr/>
          <p:nvPr/>
        </p:nvSpPr>
        <p:spPr>
          <a:xfrm>
            <a:off x="6081402" y="3394869"/>
            <a:ext cx="157656" cy="157656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7D0B4E-D5C1-724F-AAB1-8AE913DED049}"/>
              </a:ext>
            </a:extLst>
          </p:cNvPr>
          <p:cNvCxnSpPr>
            <a:cxnSpLocks/>
            <a:stCxn id="10" idx="7"/>
            <a:endCxn id="11" idx="3"/>
          </p:cNvCxnSpPr>
          <p:nvPr/>
        </p:nvCxnSpPr>
        <p:spPr>
          <a:xfrm flipV="1">
            <a:off x="3302003" y="3529437"/>
            <a:ext cx="2802487" cy="1117709"/>
          </a:xfrm>
          <a:prstGeom prst="line">
            <a:avLst/>
          </a:prstGeom>
          <a:ln w="381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3C1B77-6000-3F48-B578-052F007EC765}"/>
              </a:ext>
            </a:extLst>
          </p:cNvPr>
          <p:cNvCxnSpPr>
            <a:cxnSpLocks/>
            <a:stCxn id="31" idx="0"/>
            <a:endCxn id="10" idx="4"/>
          </p:cNvCxnSpPr>
          <p:nvPr/>
        </p:nvCxnSpPr>
        <p:spPr>
          <a:xfrm flipV="1">
            <a:off x="3234241" y="4781714"/>
            <a:ext cx="12022" cy="1395778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8BE193F-4D11-F848-8376-26BA01BFB376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6134741" y="3552526"/>
            <a:ext cx="17633" cy="2544424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2F4DB84-FCB4-3942-BF93-85EB5F89CDF1}"/>
              </a:ext>
            </a:extLst>
          </p:cNvPr>
          <p:cNvCxnSpPr>
            <a:cxnSpLocks/>
            <a:stCxn id="34" idx="3"/>
            <a:endCxn id="11" idx="2"/>
          </p:cNvCxnSpPr>
          <p:nvPr/>
        </p:nvCxnSpPr>
        <p:spPr>
          <a:xfrm flipV="1">
            <a:off x="2404561" y="3473697"/>
            <a:ext cx="3676841" cy="5236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7EECD07-7C21-EB4A-B43E-8C1D3F961BA7}"/>
              </a:ext>
            </a:extLst>
          </p:cNvPr>
          <p:cNvCxnSpPr>
            <a:cxnSpLocks/>
            <a:stCxn id="33" idx="3"/>
            <a:endCxn id="10" idx="2"/>
          </p:cNvCxnSpPr>
          <p:nvPr/>
        </p:nvCxnSpPr>
        <p:spPr>
          <a:xfrm>
            <a:off x="2383722" y="4702886"/>
            <a:ext cx="783713" cy="0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278CF8A-C120-A94F-B7BC-150C792A976E}"/>
              </a:ext>
            </a:extLst>
          </p:cNvPr>
          <p:cNvSpPr txBox="1"/>
          <p:nvPr/>
        </p:nvSpPr>
        <p:spPr>
          <a:xfrm rot="16200000">
            <a:off x="1775196" y="2175284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latin typeface="Montserrat" pitchFamily="2" charset="77"/>
              </a:rPr>
              <a:t>indexes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8042BF-EF07-6B45-9D38-0CB72871AEF6}"/>
              </a:ext>
            </a:extLst>
          </p:cNvPr>
          <p:cNvSpPr txBox="1"/>
          <p:nvPr/>
        </p:nvSpPr>
        <p:spPr>
          <a:xfrm>
            <a:off x="2973592" y="6177492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latin typeface="Montserrat" pitchFamily="2" charset="77"/>
              </a:rPr>
              <a:t>x</a:t>
            </a:r>
            <a:r>
              <a:rPr lang="en-NO" sz="1400" baseline="-25000" dirty="0">
                <a:latin typeface="Montserrat" pitchFamily="2" charset="77"/>
              </a:rPr>
              <a:t>min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049FFE-7D90-074A-B962-A521EF5888CB}"/>
              </a:ext>
            </a:extLst>
          </p:cNvPr>
          <p:cNvSpPr txBox="1"/>
          <p:nvPr/>
        </p:nvSpPr>
        <p:spPr>
          <a:xfrm>
            <a:off x="5863673" y="6096950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latin typeface="Montserrat" pitchFamily="2" charset="77"/>
              </a:rPr>
              <a:t>x</a:t>
            </a:r>
            <a:r>
              <a:rPr lang="en-NO" sz="1400" baseline="-25000" dirty="0">
                <a:latin typeface="Montserrat" pitchFamily="2" charset="77"/>
              </a:rPr>
              <a:t>max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5617490-F74F-AE4B-BC09-A46429C0DE41}"/>
              </a:ext>
            </a:extLst>
          </p:cNvPr>
          <p:cNvSpPr txBox="1"/>
          <p:nvPr/>
        </p:nvSpPr>
        <p:spPr>
          <a:xfrm>
            <a:off x="1860822" y="4548997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latin typeface="Montserrat" pitchFamily="2" charset="77"/>
              </a:rPr>
              <a:t>y</a:t>
            </a:r>
            <a:r>
              <a:rPr lang="en-NO" sz="1400" baseline="-25000" dirty="0">
                <a:latin typeface="Montserrat" pitchFamily="2" charset="77"/>
              </a:rPr>
              <a:t>min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2B31BF-364A-C74C-BD25-39C4C459CC05}"/>
              </a:ext>
            </a:extLst>
          </p:cNvPr>
          <p:cNvSpPr txBox="1"/>
          <p:nvPr/>
        </p:nvSpPr>
        <p:spPr>
          <a:xfrm>
            <a:off x="1860822" y="332504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latin typeface="Montserrat" pitchFamily="2" charset="77"/>
              </a:rPr>
              <a:t>y</a:t>
            </a:r>
            <a:r>
              <a:rPr lang="en-NO" sz="1400" baseline="-25000" dirty="0">
                <a:latin typeface="Montserrat" pitchFamily="2" charset="77"/>
              </a:rPr>
              <a:t>max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EACE4CF-7D1B-7147-B18A-0ABE9F201604}"/>
              </a:ext>
            </a:extLst>
          </p:cNvPr>
          <p:cNvCxnSpPr>
            <a:cxnSpLocks/>
          </p:cNvCxnSpPr>
          <p:nvPr/>
        </p:nvCxnSpPr>
        <p:spPr>
          <a:xfrm flipV="1">
            <a:off x="5392975" y="3842593"/>
            <a:ext cx="0" cy="22187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4528E10-FBD7-D649-8366-2C33A234F2B2}"/>
              </a:ext>
            </a:extLst>
          </p:cNvPr>
          <p:cNvCxnSpPr>
            <a:cxnSpLocks/>
          </p:cNvCxnSpPr>
          <p:nvPr/>
        </p:nvCxnSpPr>
        <p:spPr>
          <a:xfrm flipH="1">
            <a:off x="2610333" y="3815255"/>
            <a:ext cx="2782642" cy="546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C7C59B0D-8FE2-324A-8C26-9BD5D8189B1B}"/>
              </a:ext>
            </a:extLst>
          </p:cNvPr>
          <p:cNvSpPr txBox="1"/>
          <p:nvPr/>
        </p:nvSpPr>
        <p:spPr>
          <a:xfrm>
            <a:off x="3325091" y="47085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3"/>
                </a:solidFill>
                <a:latin typeface="Montserrat" pitchFamily="2" charset="77"/>
              </a:rPr>
              <a:t>min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21DBF82-16BD-1A4D-B2CA-22A0E3B7B563}"/>
              </a:ext>
            </a:extLst>
          </p:cNvPr>
          <p:cNvSpPr txBox="1"/>
          <p:nvPr/>
        </p:nvSpPr>
        <p:spPr>
          <a:xfrm>
            <a:off x="6234513" y="3047266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3"/>
                </a:solidFill>
                <a:latin typeface="Montserrat" pitchFamily="2" charset="77"/>
              </a:rPr>
              <a:t>max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6DAA31D-7526-C24D-B272-1F792BD09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058" y="1930083"/>
            <a:ext cx="80518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23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  <p:bldP spid="30" grpId="0"/>
      <p:bldP spid="31" grpId="0"/>
      <p:bldP spid="32" grpId="0"/>
      <p:bldP spid="33" grpId="0"/>
      <p:bldP spid="34" grpId="0"/>
      <p:bldP spid="51" grpId="0"/>
      <p:bldP spid="5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52935-7CD9-5048-B103-F909696F4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Interpolated Search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EF3524-0D06-9246-B690-E12D704DDD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664200" cy="4642908"/>
          </a:xfrm>
          <a:solidFill>
            <a:schemeClr val="bg2"/>
          </a:solidFill>
        </p:spPr>
        <p:txBody>
          <a:bodyPr lIns="180000" tIns="180000" rIns="216000" bIns="180000">
            <a:noAutofit/>
          </a:bodyPr>
          <a:lstStyle/>
          <a:p>
            <a:pPr marL="0" indent="0">
              <a:buNone/>
            </a:pP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function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interpolatedSearch</a:t>
            </a:r>
            <a:r>
              <a:rPr lang="en-GB" sz="1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sz="1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let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0;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let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upper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array.length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while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upper-lower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&gt;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r>
              <a:rPr lang="en-GB" sz="1200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sz="1200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let</a:t>
            </a:r>
            <a:r>
              <a:rPr lang="en-GB" sz="1200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sz="1200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sz="1200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interpolate</a:t>
            </a:r>
            <a:r>
              <a:rPr lang="en-GB" sz="1200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1200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sz="1200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lower,</a:t>
            </a:r>
            <a:r>
              <a:rPr lang="en-GB" sz="1200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upper-1,</a:t>
            </a:r>
            <a:r>
              <a:rPr lang="en-GB" sz="1200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sz="1200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sz="1200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sz="1200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if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sz="1200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sz="1200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&gt;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   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upper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-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1;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else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sz="1200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sz="1200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&lt;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   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1;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else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   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split;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sz="1200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-1;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sz="1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2974A8-D95B-144D-8641-1EE81EFCDF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71733" y="1825625"/>
            <a:ext cx="4682067" cy="1603375"/>
          </a:xfrm>
          <a:solidFill>
            <a:schemeClr val="bg2"/>
          </a:solidFill>
        </p:spPr>
        <p:txBody>
          <a:bodyPr lIns="180000" tIns="180000" rIns="180000" bIns="216000">
            <a:normAutofit fontScale="47500" lnSpcReduction="20000"/>
          </a:bodyPr>
          <a:lstStyle/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function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interpolate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lower,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upper,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 err="1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const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width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upper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-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 err="1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const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ratio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-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/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width;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Math.floor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ratio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*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upper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-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750906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C42038-82AA-764F-B4AA-2D89DA3A7CF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6073" y="824522"/>
                <a:ext cx="4395952" cy="124007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NO" dirty="0"/>
                  <a:t>How about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nb-NO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nb-NO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𝑙𝑜</m:t>
                        </m:r>
                        <m:sSub>
                          <m:sSub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nb-NO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O" dirty="0"/>
                  <a:t>?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C42038-82AA-764F-B4AA-2D89DA3A7C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6073" y="824522"/>
                <a:ext cx="4395952" cy="1240078"/>
              </a:xfrm>
              <a:blipFill>
                <a:blip r:embed="rId2"/>
                <a:stretch>
                  <a:fillRect l="-4899" t="-9091" b="-20202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CB934-09EA-3E4D-9CDE-8314264B1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96730" cy="4351338"/>
          </a:xfrm>
        </p:spPr>
        <p:txBody>
          <a:bodyPr anchor="ctr"/>
          <a:lstStyle/>
          <a:p>
            <a:r>
              <a:rPr lang="en-NO" dirty="0"/>
              <a:t>English dictionary</a:t>
            </a:r>
          </a:p>
          <a:p>
            <a:r>
              <a:rPr lang="en-NO" dirty="0"/>
              <a:t>1 word per second</a:t>
            </a:r>
          </a:p>
          <a:p>
            <a:r>
              <a:rPr lang="en-NO" dirty="0"/>
              <a:t>250 000 words</a:t>
            </a:r>
          </a:p>
          <a:p>
            <a:pPr lvl="1"/>
            <a:r>
              <a:rPr lang="en-NO" dirty="0"/>
              <a:t>4 seconds</a:t>
            </a:r>
          </a:p>
          <a:p>
            <a:r>
              <a:rPr lang="en-NO" dirty="0"/>
              <a:t>500 000 words</a:t>
            </a:r>
          </a:p>
          <a:p>
            <a:pPr lvl="1"/>
            <a:r>
              <a:rPr lang="en-NO" dirty="0"/>
              <a:t>4 seconds</a:t>
            </a:r>
          </a:p>
        </p:txBody>
      </p:sp>
      <p:pic>
        <p:nvPicPr>
          <p:cNvPr id="6" name="Picture 5" descr="A close-up of a page&#10;&#10;Description automatically generated with medium confidence">
            <a:extLst>
              <a:ext uri="{FF2B5EF4-FFF2-40B4-BE49-F238E27FC236}">
                <a16:creationId xmlns:a16="http://schemas.microsoft.com/office/drawing/2014/main" id="{306C2467-8F96-C143-A9D5-35DBCE213B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410"/>
          <a:stretch/>
        </p:blipFill>
        <p:spPr>
          <a:xfrm>
            <a:off x="5022025" y="0"/>
            <a:ext cx="7169975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92D890-3328-D84F-A49B-F0179D88550F}"/>
              </a:ext>
            </a:extLst>
          </p:cNvPr>
          <p:cNvSpPr txBox="1"/>
          <p:nvPr/>
        </p:nvSpPr>
        <p:spPr>
          <a:xfrm>
            <a:off x="6695516" y="56456"/>
            <a:ext cx="5354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>
                <a:latin typeface="Montserrat" pitchFamily="2" charset="77"/>
              </a:rPr>
              <a:t>Image by </a:t>
            </a:r>
            <a:r>
              <a:rPr lang="en-GB" sz="1200" u="sng" dirty="0">
                <a:latin typeface="Montserrat" pitchFamily="2" charset="77"/>
                <a:hlinkClick r:id="rId4"/>
              </a:rPr>
              <a:t>Extravis_Marketing</a:t>
            </a:r>
            <a:r>
              <a:rPr lang="en-GB" sz="1200" dirty="0">
                <a:latin typeface="Montserrat" pitchFamily="2" charset="77"/>
              </a:rPr>
              <a:t> from </a:t>
            </a:r>
            <a:r>
              <a:rPr lang="en-GB" sz="1200" u="sng" dirty="0">
                <a:latin typeface="Montserrat" pitchFamily="2" charset="77"/>
                <a:hlinkClick r:id="rId5"/>
              </a:rPr>
              <a:t>Pixabay</a:t>
            </a:r>
            <a:r>
              <a:rPr lang="en-GB" sz="1200" dirty="0">
                <a:latin typeface="Montserrat" pitchFamily="2" charset="77"/>
              </a:rPr>
              <a:t> </a:t>
            </a:r>
            <a:endParaRPr lang="en-NO" sz="1100" dirty="0">
              <a:solidFill>
                <a:schemeClr val="accent5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37449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6FAAF-5AFB-9C4F-B9AE-D6CC777F4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Recap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66CF04B3-7FBC-274A-8314-1B27F8E61EB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34099183"/>
                  </p:ext>
                </p:extLst>
              </p:nvPr>
            </p:nvGraphicFramePr>
            <p:xfrm>
              <a:off x="838200" y="1825625"/>
              <a:ext cx="10515600" cy="30327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752600">
                      <a:extLst>
                        <a:ext uri="{9D8B030D-6E8A-4147-A177-3AD203B41FA5}">
                          <a16:colId xmlns:a16="http://schemas.microsoft.com/office/drawing/2014/main" val="2883258524"/>
                        </a:ext>
                      </a:extLst>
                    </a:gridCol>
                    <a:gridCol w="1287517">
                      <a:extLst>
                        <a:ext uri="{9D8B030D-6E8A-4147-A177-3AD203B41FA5}">
                          <a16:colId xmlns:a16="http://schemas.microsoft.com/office/drawing/2014/main" val="4125314425"/>
                        </a:ext>
                      </a:extLst>
                    </a:gridCol>
                    <a:gridCol w="1639614">
                      <a:extLst>
                        <a:ext uri="{9D8B030D-6E8A-4147-A177-3AD203B41FA5}">
                          <a16:colId xmlns:a16="http://schemas.microsoft.com/office/drawing/2014/main" val="3303743645"/>
                        </a:ext>
                      </a:extLst>
                    </a:gridCol>
                    <a:gridCol w="2330669">
                      <a:extLst>
                        <a:ext uri="{9D8B030D-6E8A-4147-A177-3AD203B41FA5}">
                          <a16:colId xmlns:a16="http://schemas.microsoft.com/office/drawing/2014/main" val="285890742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1132029276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348651961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NO" b="1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NO" b="1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NO" b="1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NO" b="1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GB" b="1" dirty="0"/>
                            <a:t>D</a:t>
                          </a:r>
                          <a:r>
                            <a:rPr lang="en-NO" b="1" dirty="0"/>
                            <a:t>ictionary (1 w / s)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NO" b="1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473959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b="1" dirty="0"/>
                            <a:t>Algorithm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b="1" dirty="0"/>
                            <a:t>Space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b="1" dirty="0"/>
                            <a:t>Time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NO" b="1" dirty="0"/>
                            <a:t>Sequence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b="0" i="1" dirty="0"/>
                            <a:t>250 000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b="0" i="1" dirty="0"/>
                            <a:t>500 000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958324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Linear Search</a:t>
                          </a:r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NO" dirty="0"/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NO" dirty="0"/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NO" dirty="0"/>
                            <a:t>Any</a:t>
                          </a:r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34 h</a:t>
                          </a:r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3 days</a:t>
                          </a:r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4C566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16702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Jump Search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NO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nb-NO" b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rad>
                                <m: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NO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NO" dirty="0"/>
                            <a:t>Sorted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5 min.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8 min.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654009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Binary Search</a:t>
                          </a:r>
                        </a:p>
                      </a:txBody>
                      <a:tcPr anchor="ctr"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NO" dirty="0"/>
                        </a:p>
                        <a:p>
                          <a:endParaRPr lang="en-NO" dirty="0"/>
                        </a:p>
                      </a:txBody>
                      <a:tcPr anchor="ctr"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nb-NO" b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nb-NO" b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nb-NO" b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NO" dirty="0"/>
                        </a:p>
                      </a:txBody>
                      <a:tcPr anchor="ctr"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NO" dirty="0"/>
                            <a:t>Sorted</a:t>
                          </a:r>
                        </a:p>
                      </a:txBody>
                      <a:tcPr anchor="ctr"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18 sec. </a:t>
                          </a:r>
                        </a:p>
                      </a:txBody>
                      <a:tcPr anchor="ctr"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19 sec.</a:t>
                          </a:r>
                        </a:p>
                      </a:txBody>
                      <a:tcPr anchor="ctr">
                        <a:solidFill>
                          <a:srgbClr val="4C566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95788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I</a:t>
                          </a:r>
                          <a:r>
                            <a:rPr lang="en-GB" dirty="0"/>
                            <a:t>n</a:t>
                          </a:r>
                          <a:r>
                            <a:rPr lang="en-NO" dirty="0"/>
                            <a:t>terpolated Seacrh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NO" dirty="0"/>
                        </a:p>
                        <a:p>
                          <a:endParaRPr lang="en-NO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nb-NO" b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func>
                                      <m:funcPr>
                                        <m:ctrlPr>
                                          <a:rPr lang="nb-NO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nb-NO" b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nb-NO" b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nb-NO" b="0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func>
                                  </m:e>
                                </m:func>
                              </m:oMath>
                            </m:oMathPara>
                          </a14:m>
                          <a:endParaRPr lang="en-NO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NO" dirty="0"/>
                            <a:t>Sorted+Uniformly distributed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4 sec.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4 sec.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619669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66CF04B3-7FBC-274A-8314-1B27F8E61EB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34099183"/>
                  </p:ext>
                </p:extLst>
              </p:nvPr>
            </p:nvGraphicFramePr>
            <p:xfrm>
              <a:off x="838200" y="1825625"/>
              <a:ext cx="10515600" cy="30327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752600">
                      <a:extLst>
                        <a:ext uri="{9D8B030D-6E8A-4147-A177-3AD203B41FA5}">
                          <a16:colId xmlns:a16="http://schemas.microsoft.com/office/drawing/2014/main" val="2883258524"/>
                        </a:ext>
                      </a:extLst>
                    </a:gridCol>
                    <a:gridCol w="1287517">
                      <a:extLst>
                        <a:ext uri="{9D8B030D-6E8A-4147-A177-3AD203B41FA5}">
                          <a16:colId xmlns:a16="http://schemas.microsoft.com/office/drawing/2014/main" val="4125314425"/>
                        </a:ext>
                      </a:extLst>
                    </a:gridCol>
                    <a:gridCol w="1639614">
                      <a:extLst>
                        <a:ext uri="{9D8B030D-6E8A-4147-A177-3AD203B41FA5}">
                          <a16:colId xmlns:a16="http://schemas.microsoft.com/office/drawing/2014/main" val="3303743645"/>
                        </a:ext>
                      </a:extLst>
                    </a:gridCol>
                    <a:gridCol w="2330669">
                      <a:extLst>
                        <a:ext uri="{9D8B030D-6E8A-4147-A177-3AD203B41FA5}">
                          <a16:colId xmlns:a16="http://schemas.microsoft.com/office/drawing/2014/main" val="285890742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1132029276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348651961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NO" b="1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NO" b="1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NO" b="1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NO" b="1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GB" b="1" dirty="0"/>
                            <a:t>D</a:t>
                          </a:r>
                          <a:r>
                            <a:rPr lang="en-NO" b="1" dirty="0"/>
                            <a:t>ictionary (1 w / s)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NO" b="1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473959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b="1" dirty="0"/>
                            <a:t>Algorithm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b="1" dirty="0"/>
                            <a:t>Space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b="1" dirty="0"/>
                            <a:t>Time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NO" b="1" dirty="0"/>
                            <a:t>Sequence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b="0" i="1" dirty="0"/>
                            <a:t>250 000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b="0" i="1" dirty="0"/>
                            <a:t>500 000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9583243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Linear Search</a:t>
                          </a:r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37624" t="-122000" r="-585149" b="-27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86047" t="-122000" r="-358140" b="-27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NO" dirty="0"/>
                            <a:t>Any</a:t>
                          </a:r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34 h</a:t>
                          </a:r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3 days</a:t>
                          </a:r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4C566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16702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Jump Search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7624" t="-370000" r="-585149" b="-3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6047" t="-370000" r="-358140" b="-3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NO" dirty="0"/>
                            <a:t>Sorted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5 min.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8 min.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6540095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Binary Search</a:t>
                          </a:r>
                        </a:p>
                      </a:txBody>
                      <a:tcPr anchor="ctr"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7624" t="-282000" r="-585149" b="-1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6047" t="-282000" r="-358140" b="-1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NO" dirty="0"/>
                            <a:t>Sorted</a:t>
                          </a:r>
                        </a:p>
                      </a:txBody>
                      <a:tcPr anchor="ctr"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18 sec. </a:t>
                          </a:r>
                        </a:p>
                      </a:txBody>
                      <a:tcPr anchor="ctr"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19 sec.</a:t>
                          </a:r>
                        </a:p>
                      </a:txBody>
                      <a:tcPr anchor="ctr">
                        <a:solidFill>
                          <a:srgbClr val="4C566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957888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I</a:t>
                          </a:r>
                          <a:r>
                            <a:rPr lang="en-GB" dirty="0"/>
                            <a:t>n</a:t>
                          </a:r>
                          <a:r>
                            <a:rPr lang="en-NO" dirty="0"/>
                            <a:t>terpolated Seacrh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7624" t="-374510" r="-585149" b="-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6047" t="-374510" r="-358140" b="-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NO" dirty="0"/>
                            <a:t>Sorted+Uniformly distributed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4 sec.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4 sec.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6196697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27818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0D4AC-C83D-0445-9FCC-BD447C19A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Questions, Comments, or Ideas?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EFCF9-DB2F-7345-9777-ABACDCD98E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/>
              <a:t>Franck Chauvel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67EF38-E118-6845-BE3F-C60F1F091A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noProof="0" dirty="0" err="1"/>
              <a:t>Axbit</a:t>
            </a:r>
            <a:r>
              <a:rPr lang="en-GB" noProof="0" dirty="0"/>
              <a:t> &amp; NTNU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FA8DF-4824-E04A-B05E-338E838749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noProof="0" dirty="0" err="1"/>
              <a:t>franck.chauvel@gmail.com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898103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B8AB1-BE0B-0743-9C1C-6EEF9356F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E0713-E86B-1C4D-9317-FB74A2F92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Jump Search</a:t>
            </a:r>
          </a:p>
          <a:p>
            <a:pPr lvl="1"/>
            <a:r>
              <a:rPr lang="en-GB" dirty="0" err="1"/>
              <a:t>Shneiderman</a:t>
            </a:r>
            <a:r>
              <a:rPr lang="en-GB" dirty="0"/>
              <a:t>, Ben. "Jump searching: A fast sequential search technique." </a:t>
            </a:r>
            <a:r>
              <a:rPr lang="en-GB" i="1" dirty="0"/>
              <a:t>Communications of the ACM</a:t>
            </a:r>
            <a:r>
              <a:rPr lang="en-GB" dirty="0"/>
              <a:t> 21, no. 10 (1978): 831-834.</a:t>
            </a:r>
          </a:p>
          <a:p>
            <a:r>
              <a:rPr lang="en-GB" dirty="0"/>
              <a:t>Interpolated Search</a:t>
            </a:r>
          </a:p>
          <a:p>
            <a:pPr lvl="1"/>
            <a:r>
              <a:rPr lang="en-GB" dirty="0"/>
              <a:t>Perl, Yehoshua, Alon </a:t>
            </a:r>
            <a:r>
              <a:rPr lang="en-GB" dirty="0" err="1"/>
              <a:t>Itai</a:t>
            </a:r>
            <a:r>
              <a:rPr lang="en-GB" dirty="0"/>
              <a:t>, and Haim Avni. "Interpolation search—a log log N search." </a:t>
            </a:r>
            <a:r>
              <a:rPr lang="en-GB" i="1" dirty="0"/>
              <a:t>Communications of the ACM</a:t>
            </a:r>
            <a:r>
              <a:rPr lang="en-GB" dirty="0"/>
              <a:t> 21, no. 7 (1978): 550-553.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602801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A06A3A5-125F-724D-8F5F-2D4360D5F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Run-length Encoding (RLE)</a:t>
            </a:r>
            <a:br>
              <a:rPr lang="en-NO" dirty="0"/>
            </a:br>
            <a:r>
              <a:rPr lang="en-NO" sz="2700" dirty="0">
                <a:latin typeface="Montserrat" pitchFamily="2" charset="77"/>
              </a:rPr>
              <a:t>Lab Session (continued)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5D6D50-E1D5-D044-B97D-813A01B2E8B8}"/>
              </a:ext>
            </a:extLst>
          </p:cNvPr>
          <p:cNvSpPr/>
          <p:nvPr/>
        </p:nvSpPr>
        <p:spPr>
          <a:xfrm>
            <a:off x="5778677" y="2977896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3238C4-5F7D-A144-8113-31582319941B}"/>
              </a:ext>
            </a:extLst>
          </p:cNvPr>
          <p:cNvSpPr/>
          <p:nvPr/>
        </p:nvSpPr>
        <p:spPr>
          <a:xfrm>
            <a:off x="6265526" y="2977896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089C68-6D80-8C4E-849B-3C9BD0344BBB}"/>
              </a:ext>
            </a:extLst>
          </p:cNvPr>
          <p:cNvSpPr/>
          <p:nvPr/>
        </p:nvSpPr>
        <p:spPr>
          <a:xfrm>
            <a:off x="6752375" y="2977896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4FD4D1-76BA-BC49-B7F0-6F659157CABC}"/>
              </a:ext>
            </a:extLst>
          </p:cNvPr>
          <p:cNvSpPr/>
          <p:nvPr/>
        </p:nvSpPr>
        <p:spPr>
          <a:xfrm>
            <a:off x="7239224" y="2977896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251CBF-3D67-344D-B6FB-27B3C3C87025}"/>
              </a:ext>
            </a:extLst>
          </p:cNvPr>
          <p:cNvSpPr/>
          <p:nvPr/>
        </p:nvSpPr>
        <p:spPr>
          <a:xfrm>
            <a:off x="7726073" y="2977896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7B3A92-1168-E842-B344-499CA65081F9}"/>
              </a:ext>
            </a:extLst>
          </p:cNvPr>
          <p:cNvSpPr/>
          <p:nvPr/>
        </p:nvSpPr>
        <p:spPr>
          <a:xfrm>
            <a:off x="8212922" y="2977896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E4F88D-D369-B64F-A64B-B27B2ECF8A9E}"/>
              </a:ext>
            </a:extLst>
          </p:cNvPr>
          <p:cNvSpPr/>
          <p:nvPr/>
        </p:nvSpPr>
        <p:spPr>
          <a:xfrm>
            <a:off x="8699771" y="2977896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BF741D-425C-6F4A-A74D-DFA0C0894245}"/>
              </a:ext>
            </a:extLst>
          </p:cNvPr>
          <p:cNvSpPr/>
          <p:nvPr/>
        </p:nvSpPr>
        <p:spPr>
          <a:xfrm>
            <a:off x="9186620" y="2977896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588DC58-5D0D-D248-9240-D7092A8355B2}"/>
              </a:ext>
            </a:extLst>
          </p:cNvPr>
          <p:cNvSpPr/>
          <p:nvPr/>
        </p:nvSpPr>
        <p:spPr>
          <a:xfrm>
            <a:off x="9673469" y="2977896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F31A18-932A-5E4E-BDF1-2D05B611D30E}"/>
              </a:ext>
            </a:extLst>
          </p:cNvPr>
          <p:cNvSpPr/>
          <p:nvPr/>
        </p:nvSpPr>
        <p:spPr>
          <a:xfrm>
            <a:off x="10160318" y="2977896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F4DDD2-BD18-9345-86CF-7265CC8D1E82}"/>
              </a:ext>
            </a:extLst>
          </p:cNvPr>
          <p:cNvSpPr/>
          <p:nvPr/>
        </p:nvSpPr>
        <p:spPr>
          <a:xfrm>
            <a:off x="10647167" y="2977896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BD1001-2D4B-E442-8131-CAF469374B10}"/>
              </a:ext>
            </a:extLst>
          </p:cNvPr>
          <p:cNvSpPr/>
          <p:nvPr/>
        </p:nvSpPr>
        <p:spPr>
          <a:xfrm>
            <a:off x="11134013" y="2977896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76360F1-BD7E-6D47-B1F2-571C6AF2E9DE}"/>
              </a:ext>
            </a:extLst>
          </p:cNvPr>
          <p:cNvSpPr/>
          <p:nvPr/>
        </p:nvSpPr>
        <p:spPr>
          <a:xfrm>
            <a:off x="5778677" y="4884438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F01F47-06DE-FD48-9D2A-BEE85BE9F7AC}"/>
              </a:ext>
            </a:extLst>
          </p:cNvPr>
          <p:cNvSpPr/>
          <p:nvPr/>
        </p:nvSpPr>
        <p:spPr>
          <a:xfrm>
            <a:off x="6265526" y="4884438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5F38574-A3AC-7443-953D-1EA8E147C561}"/>
              </a:ext>
            </a:extLst>
          </p:cNvPr>
          <p:cNvSpPr/>
          <p:nvPr/>
        </p:nvSpPr>
        <p:spPr>
          <a:xfrm>
            <a:off x="6752375" y="4884438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0D6B14-754D-4C4F-BBB0-69D1BA3A3E7E}"/>
              </a:ext>
            </a:extLst>
          </p:cNvPr>
          <p:cNvSpPr/>
          <p:nvPr/>
        </p:nvSpPr>
        <p:spPr>
          <a:xfrm>
            <a:off x="7239224" y="4884438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2097F0D-57ED-0540-9794-4137DD49C800}"/>
              </a:ext>
            </a:extLst>
          </p:cNvPr>
          <p:cNvSpPr/>
          <p:nvPr/>
        </p:nvSpPr>
        <p:spPr>
          <a:xfrm>
            <a:off x="7726073" y="4884438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4B0A75-5335-D645-B240-4E64FE81E2CE}"/>
              </a:ext>
            </a:extLst>
          </p:cNvPr>
          <p:cNvSpPr/>
          <p:nvPr/>
        </p:nvSpPr>
        <p:spPr>
          <a:xfrm>
            <a:off x="8212922" y="4884438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0C0B095-09A5-554C-B909-30F8B594F360}"/>
              </a:ext>
            </a:extLst>
          </p:cNvPr>
          <p:cNvSpPr/>
          <p:nvPr/>
        </p:nvSpPr>
        <p:spPr>
          <a:xfrm>
            <a:off x="8699771" y="4884438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2BDE13-1D4B-3B46-A212-D41D2CC2F316}"/>
              </a:ext>
            </a:extLst>
          </p:cNvPr>
          <p:cNvSpPr/>
          <p:nvPr/>
        </p:nvSpPr>
        <p:spPr>
          <a:xfrm>
            <a:off x="9186620" y="4884438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37FD99-6EB5-6E4B-B2D5-7C9D6B9D5A37}"/>
              </a:ext>
            </a:extLst>
          </p:cNvPr>
          <p:cNvSpPr/>
          <p:nvPr/>
        </p:nvSpPr>
        <p:spPr>
          <a:xfrm>
            <a:off x="9673469" y="4884438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5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3788BD3-4039-A446-B039-100589062813}"/>
              </a:ext>
            </a:extLst>
          </p:cNvPr>
          <p:cNvSpPr/>
          <p:nvPr/>
        </p:nvSpPr>
        <p:spPr>
          <a:xfrm>
            <a:off x="10160318" y="4884438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93D2C2-9247-B542-AAC9-DC3D817453F4}"/>
              </a:ext>
            </a:extLst>
          </p:cNvPr>
          <p:cNvSpPr/>
          <p:nvPr/>
        </p:nvSpPr>
        <p:spPr>
          <a:xfrm>
            <a:off x="10647167" y="4884438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61B4083-768C-5645-8216-9FD84EB23874}"/>
              </a:ext>
            </a:extLst>
          </p:cNvPr>
          <p:cNvSpPr/>
          <p:nvPr/>
        </p:nvSpPr>
        <p:spPr>
          <a:xfrm>
            <a:off x="11134013" y="4884438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EA33F95E-2C9E-EE4C-9687-955C53989C50}"/>
              </a:ext>
            </a:extLst>
          </p:cNvPr>
          <p:cNvSpPr/>
          <p:nvPr/>
        </p:nvSpPr>
        <p:spPr>
          <a:xfrm rot="16200000">
            <a:off x="6198470" y="3040381"/>
            <a:ext cx="134112" cy="88696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91692F-C227-DD4A-B4E9-15F9BDC21D3F}"/>
              </a:ext>
            </a:extLst>
          </p:cNvPr>
          <p:cNvSpPr txBox="1"/>
          <p:nvPr/>
        </p:nvSpPr>
        <p:spPr>
          <a:xfrm>
            <a:off x="5932742" y="3551954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2 x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C4F5D9B-232F-3A47-9951-DE128EC3C0E6}"/>
              </a:ext>
            </a:extLst>
          </p:cNvPr>
          <p:cNvSpPr txBox="1"/>
          <p:nvPr/>
        </p:nvSpPr>
        <p:spPr>
          <a:xfrm>
            <a:off x="6640162" y="3880696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1 x 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7DED98-8081-C346-98BC-FF1ADB770512}"/>
              </a:ext>
            </a:extLst>
          </p:cNvPr>
          <p:cNvSpPr txBox="1"/>
          <p:nvPr/>
        </p:nvSpPr>
        <p:spPr>
          <a:xfrm>
            <a:off x="7131992" y="3551954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1 x 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0673018-E121-984D-B60C-106020461925}"/>
              </a:ext>
            </a:extLst>
          </p:cNvPr>
          <p:cNvSpPr txBox="1"/>
          <p:nvPr/>
        </p:nvSpPr>
        <p:spPr>
          <a:xfrm>
            <a:off x="7613858" y="3884336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1 x 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6A1E0B-3586-C442-A3E6-C03328E15A25}"/>
              </a:ext>
            </a:extLst>
          </p:cNvPr>
          <p:cNvSpPr txBox="1"/>
          <p:nvPr/>
        </p:nvSpPr>
        <p:spPr>
          <a:xfrm>
            <a:off x="9093797" y="3576781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5 x 6</a:t>
            </a:r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5CA25B73-2153-834D-A779-16AA2A3D7805}"/>
              </a:ext>
            </a:extLst>
          </p:cNvPr>
          <p:cNvSpPr/>
          <p:nvPr/>
        </p:nvSpPr>
        <p:spPr>
          <a:xfrm rot="16200000">
            <a:off x="9361323" y="2300819"/>
            <a:ext cx="130517" cy="236968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35AAB888-11E4-0E4D-A018-3AA3C0CE29CD}"/>
              </a:ext>
            </a:extLst>
          </p:cNvPr>
          <p:cNvSpPr/>
          <p:nvPr/>
        </p:nvSpPr>
        <p:spPr>
          <a:xfrm rot="16200000">
            <a:off x="11066957" y="3050682"/>
            <a:ext cx="134112" cy="88696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CBF6CF-A4A0-D340-AAEC-999696634393}"/>
              </a:ext>
            </a:extLst>
          </p:cNvPr>
          <p:cNvSpPr txBox="1"/>
          <p:nvPr/>
        </p:nvSpPr>
        <p:spPr>
          <a:xfrm>
            <a:off x="10801229" y="3602642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2 x 3</a:t>
            </a:r>
          </a:p>
        </p:txBody>
      </p:sp>
      <p:sp>
        <p:nvSpPr>
          <p:cNvPr id="45" name="Left Brace 44">
            <a:extLst>
              <a:ext uri="{FF2B5EF4-FFF2-40B4-BE49-F238E27FC236}">
                <a16:creationId xmlns:a16="http://schemas.microsoft.com/office/drawing/2014/main" id="{8D6DA0EF-A495-184C-81C1-EDCB95111157}"/>
              </a:ext>
            </a:extLst>
          </p:cNvPr>
          <p:cNvSpPr/>
          <p:nvPr/>
        </p:nvSpPr>
        <p:spPr>
          <a:xfrm rot="5400000">
            <a:off x="6198468" y="4300324"/>
            <a:ext cx="134112" cy="88696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50E0375-B1B5-CD4C-840A-47F574ACE1D2}"/>
              </a:ext>
            </a:extLst>
          </p:cNvPr>
          <p:cNvCxnSpPr>
            <a:stCxn id="37" idx="2"/>
          </p:cNvCxnSpPr>
          <p:nvPr/>
        </p:nvCxnSpPr>
        <p:spPr>
          <a:xfrm flipH="1">
            <a:off x="6265525" y="3859731"/>
            <a:ext cx="1" cy="78086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Left Brace 47">
            <a:extLst>
              <a:ext uri="{FF2B5EF4-FFF2-40B4-BE49-F238E27FC236}">
                <a16:creationId xmlns:a16="http://schemas.microsoft.com/office/drawing/2014/main" id="{1D14AA04-B30F-F747-9941-060B885AAEF6}"/>
              </a:ext>
            </a:extLst>
          </p:cNvPr>
          <p:cNvSpPr/>
          <p:nvPr/>
        </p:nvSpPr>
        <p:spPr>
          <a:xfrm rot="5400000">
            <a:off x="7172167" y="4300324"/>
            <a:ext cx="134112" cy="88696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9" name="Left Brace 48">
            <a:extLst>
              <a:ext uri="{FF2B5EF4-FFF2-40B4-BE49-F238E27FC236}">
                <a16:creationId xmlns:a16="http://schemas.microsoft.com/office/drawing/2014/main" id="{0B7438D9-D190-EB44-8F2D-F2A45F41CB25}"/>
              </a:ext>
            </a:extLst>
          </p:cNvPr>
          <p:cNvSpPr/>
          <p:nvPr/>
        </p:nvSpPr>
        <p:spPr>
          <a:xfrm rot="5400000">
            <a:off x="8110120" y="4300324"/>
            <a:ext cx="134112" cy="88696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73614257-4427-B145-889F-8632BE2255A3}"/>
              </a:ext>
            </a:extLst>
          </p:cNvPr>
          <p:cNvSpPr/>
          <p:nvPr/>
        </p:nvSpPr>
        <p:spPr>
          <a:xfrm rot="5400000">
            <a:off x="9119563" y="4300324"/>
            <a:ext cx="134112" cy="88696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1" name="Left Brace 50">
            <a:extLst>
              <a:ext uri="{FF2B5EF4-FFF2-40B4-BE49-F238E27FC236}">
                <a16:creationId xmlns:a16="http://schemas.microsoft.com/office/drawing/2014/main" id="{8118DFD4-A0F0-2A4B-BDCC-AE8C3A4B1DC9}"/>
              </a:ext>
            </a:extLst>
          </p:cNvPr>
          <p:cNvSpPr/>
          <p:nvPr/>
        </p:nvSpPr>
        <p:spPr>
          <a:xfrm rot="5400000">
            <a:off x="10045184" y="4307541"/>
            <a:ext cx="134112" cy="88696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2" name="Left Brace 51">
            <a:extLst>
              <a:ext uri="{FF2B5EF4-FFF2-40B4-BE49-F238E27FC236}">
                <a16:creationId xmlns:a16="http://schemas.microsoft.com/office/drawing/2014/main" id="{7ED280FD-1755-0C41-B8E4-0499621CB120}"/>
              </a:ext>
            </a:extLst>
          </p:cNvPr>
          <p:cNvSpPr/>
          <p:nvPr/>
        </p:nvSpPr>
        <p:spPr>
          <a:xfrm rot="5400000">
            <a:off x="11066955" y="4300325"/>
            <a:ext cx="134112" cy="88696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A95C55B-9903-254D-818C-2C91C5243587}"/>
              </a:ext>
            </a:extLst>
          </p:cNvPr>
          <p:cNvCxnSpPr>
            <a:cxnSpLocks/>
            <a:stCxn id="14" idx="2"/>
            <a:endCxn id="38" idx="0"/>
          </p:cNvCxnSpPr>
          <p:nvPr/>
        </p:nvCxnSpPr>
        <p:spPr>
          <a:xfrm flipH="1">
            <a:off x="6972946" y="3307080"/>
            <a:ext cx="4981" cy="57361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38541F0-E18A-1A40-A9B4-6FFDD2394349}"/>
              </a:ext>
            </a:extLst>
          </p:cNvPr>
          <p:cNvCxnSpPr>
            <a:cxnSpLocks/>
            <a:stCxn id="38" idx="2"/>
          </p:cNvCxnSpPr>
          <p:nvPr/>
        </p:nvCxnSpPr>
        <p:spPr>
          <a:xfrm rot="16200000" flipH="1">
            <a:off x="6861945" y="4299473"/>
            <a:ext cx="488278" cy="26627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7FFE68C-1D32-BA45-BA76-837F7268F4EA}"/>
              </a:ext>
            </a:extLst>
          </p:cNvPr>
          <p:cNvCxnSpPr>
            <a:cxnSpLocks/>
            <a:stCxn id="15" idx="2"/>
            <a:endCxn id="39" idx="0"/>
          </p:cNvCxnSpPr>
          <p:nvPr/>
        </p:nvCxnSpPr>
        <p:spPr>
          <a:xfrm>
            <a:off x="7464776" y="3307080"/>
            <a:ext cx="0" cy="24487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0529E26-8A0A-B647-8AF9-DAF05AA53AAD}"/>
              </a:ext>
            </a:extLst>
          </p:cNvPr>
          <p:cNvCxnSpPr>
            <a:cxnSpLocks/>
            <a:stCxn id="16" idx="2"/>
            <a:endCxn id="40" idx="0"/>
          </p:cNvCxnSpPr>
          <p:nvPr/>
        </p:nvCxnSpPr>
        <p:spPr>
          <a:xfrm flipH="1">
            <a:off x="7946642" y="3307080"/>
            <a:ext cx="4983" cy="57725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775237E-EC06-8642-987E-47FCA7968E88}"/>
              </a:ext>
            </a:extLst>
          </p:cNvPr>
          <p:cNvCxnSpPr>
            <a:cxnSpLocks/>
            <a:stCxn id="39" idx="2"/>
          </p:cNvCxnSpPr>
          <p:nvPr/>
        </p:nvCxnSpPr>
        <p:spPr>
          <a:xfrm rot="16200000" flipH="1">
            <a:off x="7408858" y="3915649"/>
            <a:ext cx="824237" cy="712400"/>
          </a:xfrm>
          <a:prstGeom prst="bentConnector3">
            <a:avLst>
              <a:gd name="adj1" fmla="val 69229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7598648-9F3A-1F40-A69A-CD61B3197787}"/>
              </a:ext>
            </a:extLst>
          </p:cNvPr>
          <p:cNvCxnSpPr>
            <a:cxnSpLocks/>
            <a:stCxn id="40" idx="2"/>
            <a:endCxn id="50" idx="1"/>
          </p:cNvCxnSpPr>
          <p:nvPr/>
        </p:nvCxnSpPr>
        <p:spPr>
          <a:xfrm rot="16200000" flipH="1">
            <a:off x="8324311" y="3814443"/>
            <a:ext cx="484639" cy="1239977"/>
          </a:xfrm>
          <a:prstGeom prst="bentConnector3">
            <a:avLst>
              <a:gd name="adj1" fmla="val 12265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0">
            <a:extLst>
              <a:ext uri="{FF2B5EF4-FFF2-40B4-BE49-F238E27FC236}">
                <a16:creationId xmlns:a16="http://schemas.microsoft.com/office/drawing/2014/main" id="{BE0A5F8C-035C-B741-BBCC-6EB9EBB2B2FE}"/>
              </a:ext>
            </a:extLst>
          </p:cNvPr>
          <p:cNvCxnSpPr>
            <a:cxnSpLocks/>
            <a:stCxn id="41" idx="2"/>
            <a:endCxn id="51" idx="1"/>
          </p:cNvCxnSpPr>
          <p:nvPr/>
        </p:nvCxnSpPr>
        <p:spPr>
          <a:xfrm rot="16200000" flipH="1">
            <a:off x="9369705" y="3941433"/>
            <a:ext cx="799411" cy="68565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781B049-1F03-874C-873D-24749BA119C0}"/>
              </a:ext>
            </a:extLst>
          </p:cNvPr>
          <p:cNvCxnSpPr>
            <a:cxnSpLocks/>
            <a:stCxn id="44" idx="2"/>
            <a:endCxn id="52" idx="1"/>
          </p:cNvCxnSpPr>
          <p:nvPr/>
        </p:nvCxnSpPr>
        <p:spPr>
          <a:xfrm flipH="1">
            <a:off x="11134011" y="3910419"/>
            <a:ext cx="2" cy="76633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6AA4D7E7-35B3-474A-8D54-03946CC6B5E5}"/>
              </a:ext>
            </a:extLst>
          </p:cNvPr>
          <p:cNvSpPr txBox="1"/>
          <p:nvPr/>
        </p:nvSpPr>
        <p:spPr>
          <a:xfrm>
            <a:off x="5714903" y="2547307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input array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44EA81C-9209-654E-B986-B00F250EB071}"/>
              </a:ext>
            </a:extLst>
          </p:cNvPr>
          <p:cNvSpPr txBox="1"/>
          <p:nvPr/>
        </p:nvSpPr>
        <p:spPr>
          <a:xfrm>
            <a:off x="5679181" y="5272951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output array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5784576-0208-5845-A180-0C379BB66BB2}"/>
              </a:ext>
            </a:extLst>
          </p:cNvPr>
          <p:cNvSpPr txBox="1"/>
          <p:nvPr/>
        </p:nvSpPr>
        <p:spPr>
          <a:xfrm>
            <a:off x="8997018" y="2356267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1 run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DCA88EA-90EA-9843-AABC-0766EB2F8F7E}"/>
              </a:ext>
            </a:extLst>
          </p:cNvPr>
          <p:cNvCxnSpPr/>
          <p:nvPr/>
        </p:nvCxnSpPr>
        <p:spPr>
          <a:xfrm>
            <a:off x="8241739" y="2731973"/>
            <a:ext cx="2313985" cy="0"/>
          </a:xfrm>
          <a:prstGeom prst="straightConnector1">
            <a:avLst/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285C66E-9FB2-8243-9E31-B95DE808D54A}"/>
              </a:ext>
            </a:extLst>
          </p:cNvPr>
          <p:cNvSpPr txBox="1"/>
          <p:nvPr/>
        </p:nvSpPr>
        <p:spPr>
          <a:xfrm>
            <a:off x="690113" y="2356267"/>
            <a:ext cx="42269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list “runs” with their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Implement: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convertion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insertion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deletion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compression ratio?</a:t>
            </a:r>
          </a:p>
        </p:txBody>
      </p:sp>
    </p:spTree>
    <p:extLst>
      <p:ext uri="{BB962C8B-B14F-4D97-AF65-F5344CB8AC3E}">
        <p14:creationId xmlns:p14="http://schemas.microsoft.com/office/powerpoint/2010/main" val="103057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38" grpId="0"/>
      <p:bldP spid="39" grpId="0"/>
      <p:bldP spid="40" grpId="0"/>
      <p:bldP spid="41" grpId="0"/>
      <p:bldP spid="42" grpId="0" animBg="1"/>
      <p:bldP spid="43" grpId="0" animBg="1"/>
      <p:bldP spid="44" grpId="0"/>
      <p:bldP spid="45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83" grpId="0"/>
      <p:bldP spid="8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C42038-82AA-764F-B4AA-2D89DA3A7CF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33455"/>
                <a:ext cx="3350741" cy="124007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NO" dirty="0"/>
                  <a:t>How fast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NO" dirty="0"/>
                  <a:t>?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C42038-82AA-764F-B4AA-2D89DA3A7C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33455"/>
                <a:ext cx="3350741" cy="1240078"/>
              </a:xfrm>
              <a:blipFill>
                <a:blip r:embed="rId2"/>
                <a:stretch>
                  <a:fillRect l="-6818" t="-10204" r="-10606" b="-2040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CB934-09EA-3E4D-9CDE-8314264B1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96730" cy="4351338"/>
          </a:xfrm>
        </p:spPr>
        <p:txBody>
          <a:bodyPr anchor="ctr"/>
          <a:lstStyle/>
          <a:p>
            <a:r>
              <a:rPr lang="en-NO" dirty="0"/>
              <a:t>English dictionary</a:t>
            </a:r>
          </a:p>
          <a:p>
            <a:r>
              <a:rPr lang="en-NO" dirty="0"/>
              <a:t>1 word per second</a:t>
            </a:r>
          </a:p>
          <a:p>
            <a:r>
              <a:rPr lang="en-NO" dirty="0"/>
              <a:t>250 000 words</a:t>
            </a:r>
          </a:p>
          <a:p>
            <a:pPr lvl="1"/>
            <a:r>
              <a:rPr lang="en-NO" dirty="0"/>
              <a:t> 34 hours</a:t>
            </a:r>
          </a:p>
          <a:p>
            <a:r>
              <a:rPr lang="en-NO" dirty="0"/>
              <a:t>500 000 words</a:t>
            </a:r>
          </a:p>
          <a:p>
            <a:pPr lvl="1"/>
            <a:r>
              <a:rPr lang="en-NO" dirty="0"/>
              <a:t> 3 days</a:t>
            </a:r>
          </a:p>
        </p:txBody>
      </p:sp>
      <p:pic>
        <p:nvPicPr>
          <p:cNvPr id="6" name="Picture 5" descr="A close-up of a page&#10;&#10;Description automatically generated with medium confidence">
            <a:extLst>
              <a:ext uri="{FF2B5EF4-FFF2-40B4-BE49-F238E27FC236}">
                <a16:creationId xmlns:a16="http://schemas.microsoft.com/office/drawing/2014/main" id="{306C2467-8F96-C143-A9D5-35DBCE213B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410"/>
          <a:stretch/>
        </p:blipFill>
        <p:spPr>
          <a:xfrm>
            <a:off x="5022025" y="0"/>
            <a:ext cx="7169975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92D890-3328-D84F-A49B-F0179D88550F}"/>
              </a:ext>
            </a:extLst>
          </p:cNvPr>
          <p:cNvSpPr txBox="1"/>
          <p:nvPr/>
        </p:nvSpPr>
        <p:spPr>
          <a:xfrm>
            <a:off x="6695516" y="56456"/>
            <a:ext cx="5354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>
                <a:latin typeface="Montserrat" pitchFamily="2" charset="77"/>
              </a:rPr>
              <a:t>Image by </a:t>
            </a:r>
            <a:r>
              <a:rPr lang="en-GB" sz="1200" u="sng" dirty="0">
                <a:latin typeface="Montserrat" pitchFamily="2" charset="77"/>
                <a:hlinkClick r:id="rId4"/>
              </a:rPr>
              <a:t>Extravis_Marketing</a:t>
            </a:r>
            <a:r>
              <a:rPr lang="en-GB" sz="1200" dirty="0">
                <a:latin typeface="Montserrat" pitchFamily="2" charset="77"/>
              </a:rPr>
              <a:t> from </a:t>
            </a:r>
            <a:r>
              <a:rPr lang="en-GB" sz="1200" u="sng" dirty="0">
                <a:latin typeface="Montserrat" pitchFamily="2" charset="77"/>
                <a:hlinkClick r:id="rId5"/>
              </a:rPr>
              <a:t>Pixabay</a:t>
            </a:r>
            <a:r>
              <a:rPr lang="en-GB" sz="1200" dirty="0">
                <a:latin typeface="Montserrat" pitchFamily="2" charset="77"/>
              </a:rPr>
              <a:t> </a:t>
            </a:r>
            <a:endParaRPr lang="en-NO" sz="1100" dirty="0">
              <a:solidFill>
                <a:schemeClr val="accent5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74096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cooking&#10;&#10;Description automatically generated">
            <a:extLst>
              <a:ext uri="{FF2B5EF4-FFF2-40B4-BE49-F238E27FC236}">
                <a16:creationId xmlns:a16="http://schemas.microsoft.com/office/drawing/2014/main" id="{D2199D28-B61E-D24A-8045-556C66C380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90" r="14252"/>
          <a:stretch/>
        </p:blipFill>
        <p:spPr>
          <a:xfrm>
            <a:off x="4194629" y="0"/>
            <a:ext cx="799737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65E0B4-8CEC-5048-B22A-1C43382EA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Searching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7FF96-FFF8-A041-9F79-09E99006F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153229" cy="4351338"/>
          </a:xfrm>
        </p:spPr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en-NO" strike="sngStrike" dirty="0"/>
              <a:t>Linear Search</a:t>
            </a:r>
          </a:p>
          <a:p>
            <a:pPr marL="457200" indent="-457200">
              <a:buFont typeface="+mj-lt"/>
              <a:buAutoNum type="arabicPeriod"/>
            </a:pPr>
            <a:r>
              <a:rPr lang="en-NO" dirty="0"/>
              <a:t>Jump Search</a:t>
            </a:r>
          </a:p>
          <a:p>
            <a:pPr marL="457200" indent="-457200">
              <a:buFont typeface="+mj-lt"/>
              <a:buAutoNum type="arabicPeriod"/>
            </a:pPr>
            <a:r>
              <a:rPr lang="en-NO" dirty="0"/>
              <a:t>Binary Search</a:t>
            </a:r>
          </a:p>
          <a:p>
            <a:pPr marL="457200" indent="-457200">
              <a:buFont typeface="+mj-lt"/>
              <a:buAutoNum type="arabicPeriod"/>
            </a:pPr>
            <a:r>
              <a:rPr lang="en-NO" dirty="0"/>
              <a:t>Interpolated Search</a:t>
            </a:r>
          </a:p>
          <a:p>
            <a:pPr marL="457200" indent="-457200">
              <a:buFont typeface="+mj-lt"/>
              <a:buAutoNum type="arabicPeriod"/>
            </a:pPr>
            <a:r>
              <a:rPr lang="en-NO" dirty="0"/>
              <a:t>Recap</a:t>
            </a:r>
          </a:p>
          <a:p>
            <a:endParaRPr lang="en-N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FF182-0D1D-124C-8F5F-47F561C30FB7}"/>
              </a:ext>
            </a:extLst>
          </p:cNvPr>
          <p:cNvSpPr txBox="1"/>
          <p:nvPr/>
        </p:nvSpPr>
        <p:spPr>
          <a:xfrm>
            <a:off x="8805840" y="160460"/>
            <a:ext cx="3320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Montserrat" pitchFamily="2" charset="77"/>
              </a:rPr>
              <a:t>Photo by </a:t>
            </a:r>
            <a:r>
              <a:rPr lang="en-GB" sz="1400" dirty="0">
                <a:latin typeface="Montserrat" pitchFamily="2" charset="77"/>
                <a:hlinkClick r:id="rId3"/>
              </a:rPr>
              <a:t>Annie Theby</a:t>
            </a:r>
            <a:r>
              <a:rPr lang="en-GB" sz="1400" dirty="0">
                <a:latin typeface="Montserrat" pitchFamily="2" charset="77"/>
              </a:rPr>
              <a:t> on </a:t>
            </a:r>
            <a:r>
              <a:rPr lang="en-GB" sz="1400" dirty="0">
                <a:latin typeface="Montserrat" pitchFamily="2" charset="77"/>
                <a:hlinkClick r:id="rId4"/>
              </a:rPr>
              <a:t>Unsplash</a:t>
            </a:r>
            <a:endParaRPr lang="en-NO" sz="14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02591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1F168-1DDA-7347-9BD1-4AD014E51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How Could we Do Better?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DB1223-3016-5044-8293-E0250D7816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What would you try?</a:t>
            </a:r>
          </a:p>
        </p:txBody>
      </p:sp>
    </p:spTree>
    <p:extLst>
      <p:ext uri="{BB962C8B-B14F-4D97-AF65-F5344CB8AC3E}">
        <p14:creationId xmlns:p14="http://schemas.microsoft.com/office/powerpoint/2010/main" val="3550428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74116A-C884-9645-8B6B-A03BB069F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2227" y="302350"/>
            <a:ext cx="3560379" cy="1240078"/>
          </a:xfrm>
        </p:spPr>
        <p:txBody>
          <a:bodyPr>
            <a:normAutofit/>
          </a:bodyPr>
          <a:lstStyle/>
          <a:p>
            <a:r>
              <a:rPr lang="en-NO" dirty="0"/>
              <a:t>Order</a:t>
            </a:r>
          </a:p>
        </p:txBody>
      </p:sp>
      <p:pic>
        <p:nvPicPr>
          <p:cNvPr id="8" name="Picture 7" descr="A pile of colored pencils&#10;&#10;Description automatically generated with medium confidence">
            <a:extLst>
              <a:ext uri="{FF2B5EF4-FFF2-40B4-BE49-F238E27FC236}">
                <a16:creationId xmlns:a16="http://schemas.microsoft.com/office/drawing/2014/main" id="{CA3DE5BA-8C02-214B-B374-862707F9F1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287"/>
          <a:stretch/>
        </p:blipFill>
        <p:spPr>
          <a:xfrm flipH="1">
            <a:off x="0" y="0"/>
            <a:ext cx="7685690" cy="6858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7EB0227-069D-074D-ACAF-6FBA33D3AA66}"/>
              </a:ext>
            </a:extLst>
          </p:cNvPr>
          <p:cNvSpPr txBox="1">
            <a:spLocks/>
          </p:cNvSpPr>
          <p:nvPr/>
        </p:nvSpPr>
        <p:spPr>
          <a:xfrm>
            <a:off x="8095876" y="1857156"/>
            <a:ext cx="3696730" cy="4351338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K</a:t>
            </a:r>
            <a:r>
              <a:rPr lang="en-NO" dirty="0"/>
              <a:t>now where to search</a:t>
            </a:r>
          </a:p>
          <a:p>
            <a:r>
              <a:rPr lang="en-NO" dirty="0"/>
              <a:t>We need </a:t>
            </a:r>
            <a:r>
              <a:rPr lang="en-NO" dirty="0">
                <a:solidFill>
                  <a:schemeClr val="accent3"/>
                </a:solidFill>
              </a:rPr>
              <a:t>an “ordering”</a:t>
            </a:r>
          </a:p>
        </p:txBody>
      </p:sp>
    </p:spTree>
    <p:extLst>
      <p:ext uri="{BB962C8B-B14F-4D97-AF65-F5344CB8AC3E}">
        <p14:creationId xmlns:p14="http://schemas.microsoft.com/office/powerpoint/2010/main" val="1022995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93C16-30A0-8F49-B2F5-F7D39E5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Sorted Arrays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82A00B-3D44-1544-96FA-38F56AB2C460}"/>
              </a:ext>
            </a:extLst>
          </p:cNvPr>
          <p:cNvGrpSpPr/>
          <p:nvPr/>
        </p:nvGrpSpPr>
        <p:grpSpPr>
          <a:xfrm>
            <a:off x="1558785" y="2227443"/>
            <a:ext cx="653143" cy="885371"/>
            <a:chOff x="4470400" y="2220686"/>
            <a:chExt cx="653143" cy="8853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CEB2F7-D0AD-344F-A712-73B4499AE50A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23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4D4912-1E5B-7843-8994-8342819AF54D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4636D18-85E2-2C46-A10B-90066DA428FF}"/>
              </a:ext>
            </a:extLst>
          </p:cNvPr>
          <p:cNvGrpSpPr/>
          <p:nvPr/>
        </p:nvGrpSpPr>
        <p:grpSpPr>
          <a:xfrm>
            <a:off x="2335299" y="2227443"/>
            <a:ext cx="653143" cy="885371"/>
            <a:chOff x="4470400" y="2220686"/>
            <a:chExt cx="653143" cy="88537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D1669A-6A25-5D4E-BF90-1D5E7C83D06F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43CCAB-9CC4-3D4C-BADB-D8F4CC4FC0E9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43E00AA-E954-2E49-8EB1-CF26D8EF671C}"/>
              </a:ext>
            </a:extLst>
          </p:cNvPr>
          <p:cNvGrpSpPr/>
          <p:nvPr/>
        </p:nvGrpSpPr>
        <p:grpSpPr>
          <a:xfrm>
            <a:off x="3111813" y="2227443"/>
            <a:ext cx="653143" cy="885371"/>
            <a:chOff x="4470400" y="2220686"/>
            <a:chExt cx="653143" cy="88537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EDE1DAB-9514-9F4F-8213-4C4D304AEAEE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1B70C2-BC5B-124C-ADAD-9EBECE20360C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8EE4D86-265C-E64D-A6AB-58DC19669747}"/>
              </a:ext>
            </a:extLst>
          </p:cNvPr>
          <p:cNvGrpSpPr/>
          <p:nvPr/>
        </p:nvGrpSpPr>
        <p:grpSpPr>
          <a:xfrm>
            <a:off x="3866558" y="2227443"/>
            <a:ext cx="653143" cy="885371"/>
            <a:chOff x="4470400" y="2220686"/>
            <a:chExt cx="653143" cy="88537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613A7B0-3665-A349-942F-7F0EFE2B06E0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11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CCB005-C197-764A-B5A6-5BA659525345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74539B0-92ED-5A42-B7AA-2E4096073649}"/>
              </a:ext>
            </a:extLst>
          </p:cNvPr>
          <p:cNvGrpSpPr/>
          <p:nvPr/>
        </p:nvGrpSpPr>
        <p:grpSpPr>
          <a:xfrm>
            <a:off x="4621303" y="2227443"/>
            <a:ext cx="653143" cy="885371"/>
            <a:chOff x="4470400" y="2220686"/>
            <a:chExt cx="653143" cy="88537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9677A92-9B8A-E44C-A321-714BE6B7CEEC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213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5A37839-D188-F74D-9BB9-FCC074BE3D17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7223268-D0A5-AA4C-AA04-E3321FB681E0}"/>
              </a:ext>
            </a:extLst>
          </p:cNvPr>
          <p:cNvGrpSpPr/>
          <p:nvPr/>
        </p:nvGrpSpPr>
        <p:grpSpPr>
          <a:xfrm>
            <a:off x="5397817" y="2227443"/>
            <a:ext cx="653143" cy="885371"/>
            <a:chOff x="4470400" y="2220686"/>
            <a:chExt cx="653143" cy="88537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07DC68-CB05-2748-BA9D-C46084ACA62C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86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27E0CE-4474-5648-9889-BB6EF714E8AE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5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9D9361E-E876-EE41-A40E-FA834898C07B}"/>
              </a:ext>
            </a:extLst>
          </p:cNvPr>
          <p:cNvGrpSpPr/>
          <p:nvPr/>
        </p:nvGrpSpPr>
        <p:grpSpPr>
          <a:xfrm>
            <a:off x="6174331" y="2227443"/>
            <a:ext cx="653143" cy="885371"/>
            <a:chOff x="4470400" y="2220686"/>
            <a:chExt cx="653143" cy="88537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D1F814A-C420-3B43-B67A-5B78F70A7A2E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37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4C13F1A-D60D-9C43-BB76-74C8295DEBBC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4BF676-E6B4-3C44-9438-A2DB5A404A00}"/>
              </a:ext>
            </a:extLst>
          </p:cNvPr>
          <p:cNvGrpSpPr/>
          <p:nvPr/>
        </p:nvGrpSpPr>
        <p:grpSpPr>
          <a:xfrm>
            <a:off x="6929076" y="2227443"/>
            <a:ext cx="653143" cy="885371"/>
            <a:chOff x="4470400" y="2220686"/>
            <a:chExt cx="653143" cy="88537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9710516-6BE0-3845-87A4-7D351D88E74A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67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C1567C-99CA-804D-95BC-F01D1B840EC0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7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D5592F-3522-0D45-9202-8757CE7F3545}"/>
              </a:ext>
            </a:extLst>
          </p:cNvPr>
          <p:cNvGrpSpPr/>
          <p:nvPr/>
        </p:nvGrpSpPr>
        <p:grpSpPr>
          <a:xfrm>
            <a:off x="7683821" y="2231072"/>
            <a:ext cx="653143" cy="885371"/>
            <a:chOff x="4470400" y="2220686"/>
            <a:chExt cx="653143" cy="88537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5FC7B50-E3E3-1D42-B079-A6A677C78407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E03D08A-393B-1249-9FDB-B1F672157438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8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D5A7ED7-0C9B-2243-A3E8-AB85A9B462CE}"/>
              </a:ext>
            </a:extLst>
          </p:cNvPr>
          <p:cNvGrpSpPr/>
          <p:nvPr/>
        </p:nvGrpSpPr>
        <p:grpSpPr>
          <a:xfrm>
            <a:off x="8460335" y="2231072"/>
            <a:ext cx="653143" cy="885371"/>
            <a:chOff x="4470400" y="2220686"/>
            <a:chExt cx="653143" cy="88537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D53B56F-7819-3E48-83F2-E67833958D02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54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E65438C-5A26-E046-83B1-A774CB26228B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9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875F414-7D0F-8044-947A-42FD0777397D}"/>
              </a:ext>
            </a:extLst>
          </p:cNvPr>
          <p:cNvGrpSpPr/>
          <p:nvPr/>
        </p:nvGrpSpPr>
        <p:grpSpPr>
          <a:xfrm>
            <a:off x="9236849" y="2231072"/>
            <a:ext cx="653143" cy="885371"/>
            <a:chOff x="4470400" y="2220686"/>
            <a:chExt cx="653143" cy="88537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368C1FB-E127-F44D-A281-A2D9EA0ACACC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27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44F21AF-9539-9847-889B-89108F0B8726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7FB3087-A291-8A44-B029-D9388EF8735F}"/>
              </a:ext>
            </a:extLst>
          </p:cNvPr>
          <p:cNvGrpSpPr/>
          <p:nvPr/>
        </p:nvGrpSpPr>
        <p:grpSpPr>
          <a:xfrm>
            <a:off x="9991594" y="2231072"/>
            <a:ext cx="653143" cy="885371"/>
            <a:chOff x="4470400" y="2220686"/>
            <a:chExt cx="653143" cy="88537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59C22F6-915E-F64C-96F4-9C3F9A20CDAD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39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CAED74A-69C7-424D-9883-08E5465E3A38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11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9E8A623-E572-C14C-BD72-10D9480EE2F2}"/>
              </a:ext>
            </a:extLst>
          </p:cNvPr>
          <p:cNvGrpSpPr/>
          <p:nvPr/>
        </p:nvGrpSpPr>
        <p:grpSpPr>
          <a:xfrm>
            <a:off x="1558785" y="4508186"/>
            <a:ext cx="653143" cy="885371"/>
            <a:chOff x="4470400" y="2220686"/>
            <a:chExt cx="653143" cy="885371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D89FB33-0AF5-DD47-AB20-CB42A4ACF9E9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393E2A4-EC46-6745-BF9D-74C81C01A7AE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91DBB90-02EA-1D44-BF78-DA096DFBB4D5}"/>
              </a:ext>
            </a:extLst>
          </p:cNvPr>
          <p:cNvGrpSpPr/>
          <p:nvPr/>
        </p:nvGrpSpPr>
        <p:grpSpPr>
          <a:xfrm>
            <a:off x="2335299" y="4508186"/>
            <a:ext cx="653143" cy="885371"/>
            <a:chOff x="4470400" y="2220686"/>
            <a:chExt cx="653143" cy="88537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ACC716A-EB0A-8945-86A4-4136FE448398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11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D5CCF24-3AFD-DE4E-B04C-F8FDF6844EC7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A9288CC-5903-0940-99E3-6DA8F83F795F}"/>
              </a:ext>
            </a:extLst>
          </p:cNvPr>
          <p:cNvGrpSpPr/>
          <p:nvPr/>
        </p:nvGrpSpPr>
        <p:grpSpPr>
          <a:xfrm>
            <a:off x="3111813" y="4508186"/>
            <a:ext cx="653143" cy="885371"/>
            <a:chOff x="4470400" y="2220686"/>
            <a:chExt cx="653143" cy="885371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1F0AABC-77A7-8F4E-AF84-62ED727EA7FD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23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149C46D-25AC-DB4D-9499-C8A0E4EBD964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2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3CE0A74-C6AB-5847-8119-74912AEF3CBE}"/>
              </a:ext>
            </a:extLst>
          </p:cNvPr>
          <p:cNvGrpSpPr/>
          <p:nvPr/>
        </p:nvGrpSpPr>
        <p:grpSpPr>
          <a:xfrm>
            <a:off x="3866558" y="4508186"/>
            <a:ext cx="653143" cy="885371"/>
            <a:chOff x="4470400" y="2220686"/>
            <a:chExt cx="653143" cy="885371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3D53A78-3D9F-8F48-9388-0B31938BCE5B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27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2DF3379-6558-E846-AF6B-6534A61A80F2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3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392A75-B713-D240-A558-C64E259BB9A8}"/>
              </a:ext>
            </a:extLst>
          </p:cNvPr>
          <p:cNvGrpSpPr/>
          <p:nvPr/>
        </p:nvGrpSpPr>
        <p:grpSpPr>
          <a:xfrm>
            <a:off x="4621303" y="4508186"/>
            <a:ext cx="653143" cy="885371"/>
            <a:chOff x="4470400" y="2220686"/>
            <a:chExt cx="653143" cy="885371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90F8518-3B6A-8E40-85D4-9EC9128CA22F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CD15F12-5533-5849-AC46-A683160E86EA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4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F5853C9-BECA-8349-BF6C-E4B694239C39}"/>
              </a:ext>
            </a:extLst>
          </p:cNvPr>
          <p:cNvGrpSpPr/>
          <p:nvPr/>
        </p:nvGrpSpPr>
        <p:grpSpPr>
          <a:xfrm>
            <a:off x="5397817" y="4508186"/>
            <a:ext cx="653143" cy="885371"/>
            <a:chOff x="4470400" y="2220686"/>
            <a:chExt cx="653143" cy="885371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E27EE17-F0BE-3642-82FC-3F03110980B5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37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FC7F7C5-AAF7-574D-83B6-22345768064D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5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CE02CE9-D227-3F40-9230-18451C058C1F}"/>
              </a:ext>
            </a:extLst>
          </p:cNvPr>
          <p:cNvGrpSpPr/>
          <p:nvPr/>
        </p:nvGrpSpPr>
        <p:grpSpPr>
          <a:xfrm>
            <a:off x="6174331" y="4508186"/>
            <a:ext cx="653143" cy="885371"/>
            <a:chOff x="4470400" y="2220686"/>
            <a:chExt cx="653143" cy="885371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076AE89-A4E8-8448-B5DD-685AA9BFFE18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39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711FBED-1C77-3043-95BC-532C728B022F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6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4BC66F7-7E15-A84D-8E25-59A08CF7C669}"/>
              </a:ext>
            </a:extLst>
          </p:cNvPr>
          <p:cNvGrpSpPr/>
          <p:nvPr/>
        </p:nvGrpSpPr>
        <p:grpSpPr>
          <a:xfrm>
            <a:off x="6929076" y="4508186"/>
            <a:ext cx="653143" cy="885371"/>
            <a:chOff x="4470400" y="2220686"/>
            <a:chExt cx="653143" cy="885371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5D3259F-799F-CA4B-AAE0-099F40212D40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54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CB87588-974B-FB4A-BF24-19E77267C777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7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EB11DB5-A7CB-D246-B5F0-AAF59A6C7066}"/>
              </a:ext>
            </a:extLst>
          </p:cNvPr>
          <p:cNvGrpSpPr/>
          <p:nvPr/>
        </p:nvGrpSpPr>
        <p:grpSpPr>
          <a:xfrm>
            <a:off x="7683821" y="4511815"/>
            <a:ext cx="653143" cy="885371"/>
            <a:chOff x="4470400" y="2220686"/>
            <a:chExt cx="653143" cy="885371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0B877DE-D767-6347-A7D5-914FCF299B16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55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8FB91F6-2836-9646-A172-39A51453019F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8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2238841-1484-6144-860D-43B1EC722185}"/>
              </a:ext>
            </a:extLst>
          </p:cNvPr>
          <p:cNvGrpSpPr/>
          <p:nvPr/>
        </p:nvGrpSpPr>
        <p:grpSpPr>
          <a:xfrm>
            <a:off x="8460335" y="4511815"/>
            <a:ext cx="653143" cy="885371"/>
            <a:chOff x="4470400" y="2220686"/>
            <a:chExt cx="653143" cy="885371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D1BDACE-BB32-BD4C-868C-B89F4FA8465E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67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B1B44CA-908D-8449-96E9-EB5AB58C8FCB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9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B557D2E-F1EC-DF41-96E2-0D948CA1D5A3}"/>
              </a:ext>
            </a:extLst>
          </p:cNvPr>
          <p:cNvGrpSpPr/>
          <p:nvPr/>
        </p:nvGrpSpPr>
        <p:grpSpPr>
          <a:xfrm>
            <a:off x="9236849" y="4511815"/>
            <a:ext cx="653143" cy="885371"/>
            <a:chOff x="4470400" y="2220686"/>
            <a:chExt cx="653143" cy="885371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4B73A0D-9BAF-5445-AD62-F8A82E7DCA9A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86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DC5C7A3-A0FC-D849-A73C-81B5F1C04558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10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CBF5729-1A5D-F849-930D-0D3536375EC5}"/>
              </a:ext>
            </a:extLst>
          </p:cNvPr>
          <p:cNvGrpSpPr/>
          <p:nvPr/>
        </p:nvGrpSpPr>
        <p:grpSpPr>
          <a:xfrm>
            <a:off x="9991594" y="4511815"/>
            <a:ext cx="653143" cy="885371"/>
            <a:chOff x="4470400" y="2220686"/>
            <a:chExt cx="653143" cy="885371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27402E0-19D7-1F43-B9AE-555667187446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213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2B85182-1EA1-E948-A5AC-82673FB7DE86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11</a:t>
              </a:r>
            </a:p>
          </p:txBody>
        </p:sp>
      </p:grpSp>
      <p:sp>
        <p:nvSpPr>
          <p:cNvPr id="84" name="Down Arrow 83">
            <a:extLst>
              <a:ext uri="{FF2B5EF4-FFF2-40B4-BE49-F238E27FC236}">
                <a16:creationId xmlns:a16="http://schemas.microsoft.com/office/drawing/2014/main" id="{96048B56-12F9-2F43-9B15-CEF3B2D43D0A}"/>
              </a:ext>
            </a:extLst>
          </p:cNvPr>
          <p:cNvSpPr/>
          <p:nvPr/>
        </p:nvSpPr>
        <p:spPr>
          <a:xfrm>
            <a:off x="5006934" y="3539485"/>
            <a:ext cx="2088051" cy="756745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CAA709C-0B22-C64D-9E44-85A4633733FB}"/>
              </a:ext>
            </a:extLst>
          </p:cNvPr>
          <p:cNvCxnSpPr/>
          <p:nvPr/>
        </p:nvCxnSpPr>
        <p:spPr>
          <a:xfrm>
            <a:off x="1558785" y="5596757"/>
            <a:ext cx="908595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B8E6FBB5-02C2-7545-AA31-BBD9963EC7D2}"/>
              </a:ext>
            </a:extLst>
          </p:cNvPr>
          <p:cNvSpPr txBox="1"/>
          <p:nvPr/>
        </p:nvSpPr>
        <p:spPr>
          <a:xfrm>
            <a:off x="2326369" y="564993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latin typeface="Montserrat" pitchFamily="2" charset="77"/>
              </a:rPr>
              <a:t>smaller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66E8E57-BF12-F54B-B81B-B88BD85AA28A}"/>
              </a:ext>
            </a:extLst>
          </p:cNvPr>
          <p:cNvSpPr txBox="1"/>
          <p:nvPr/>
        </p:nvSpPr>
        <p:spPr>
          <a:xfrm>
            <a:off x="8899943" y="5649934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latin typeface="Montserrat" pitchFamily="2" charset="77"/>
              </a:rPr>
              <a:t>larger</a:t>
            </a:r>
          </a:p>
        </p:txBody>
      </p:sp>
    </p:spTree>
    <p:extLst>
      <p:ext uri="{BB962C8B-B14F-4D97-AF65-F5344CB8AC3E}">
        <p14:creationId xmlns:p14="http://schemas.microsoft.com/office/powerpoint/2010/main" val="1982954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20157-8B15-E349-B760-4015710BA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Why?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95A2034-ED65-114E-9F2D-45D243F6F882}"/>
              </a:ext>
            </a:extLst>
          </p:cNvPr>
          <p:cNvGrpSpPr/>
          <p:nvPr/>
        </p:nvGrpSpPr>
        <p:grpSpPr>
          <a:xfrm>
            <a:off x="1779502" y="2986314"/>
            <a:ext cx="653143" cy="885371"/>
            <a:chOff x="4470400" y="2220686"/>
            <a:chExt cx="653143" cy="8853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E7622D6-1396-504D-905B-A370B3005293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371D0A-88B5-9D46-B1B9-04F196701A90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ACDD6D1-D437-9540-B773-730034106C4F}"/>
              </a:ext>
            </a:extLst>
          </p:cNvPr>
          <p:cNvGrpSpPr/>
          <p:nvPr/>
        </p:nvGrpSpPr>
        <p:grpSpPr>
          <a:xfrm>
            <a:off x="2556016" y="2986314"/>
            <a:ext cx="653143" cy="885371"/>
            <a:chOff x="4470400" y="2220686"/>
            <a:chExt cx="653143" cy="88537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CCDC0F5-E9F0-D54C-9A87-61719A1E222E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11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1F867C-F885-D94F-833B-4F134AAA3F73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D3FD14-B4EE-324D-A9AD-98CB6B20069A}"/>
              </a:ext>
            </a:extLst>
          </p:cNvPr>
          <p:cNvGrpSpPr/>
          <p:nvPr/>
        </p:nvGrpSpPr>
        <p:grpSpPr>
          <a:xfrm>
            <a:off x="3332530" y="2986314"/>
            <a:ext cx="653143" cy="885371"/>
            <a:chOff x="4470400" y="2220686"/>
            <a:chExt cx="653143" cy="88537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B190595-533B-7149-9E94-0856586C5647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0EE13A-6CE2-7F49-B1A0-B3B913D394EA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7B330B-1471-B847-A37C-EDF6AC3F397A}"/>
              </a:ext>
            </a:extLst>
          </p:cNvPr>
          <p:cNvGrpSpPr/>
          <p:nvPr/>
        </p:nvGrpSpPr>
        <p:grpSpPr>
          <a:xfrm>
            <a:off x="4087275" y="2986314"/>
            <a:ext cx="653143" cy="885371"/>
            <a:chOff x="4470400" y="2220686"/>
            <a:chExt cx="653143" cy="88537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8E2A375-09AB-7B48-8BCD-D1E884AF7B20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D2A235-0FB0-5749-840A-B12BCD3913C1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5E9BFE-ECE7-4E49-9297-12727300B39A}"/>
              </a:ext>
            </a:extLst>
          </p:cNvPr>
          <p:cNvGrpSpPr/>
          <p:nvPr/>
        </p:nvGrpSpPr>
        <p:grpSpPr>
          <a:xfrm>
            <a:off x="4842020" y="2986314"/>
            <a:ext cx="653143" cy="885371"/>
            <a:chOff x="4470400" y="2220686"/>
            <a:chExt cx="653143" cy="88537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CC96CBE-91C9-444E-BBF4-27DA5FCA68FF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01F53D7-2B41-F84B-B691-6B3DC4C1B36D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3AB56D3-EDFF-8646-9BB5-29B136912C63}"/>
              </a:ext>
            </a:extLst>
          </p:cNvPr>
          <p:cNvGrpSpPr/>
          <p:nvPr/>
        </p:nvGrpSpPr>
        <p:grpSpPr>
          <a:xfrm>
            <a:off x="5618534" y="2986314"/>
            <a:ext cx="653143" cy="885371"/>
            <a:chOff x="4470400" y="2220686"/>
            <a:chExt cx="653143" cy="88537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EE15BB7-5E2F-7A4D-974C-2DBFAD41879E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654D54-F17E-CF4B-9BD5-07F85C85A644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5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80D142A-85D9-7348-BA27-ECE9AFE8A169}"/>
              </a:ext>
            </a:extLst>
          </p:cNvPr>
          <p:cNvGrpSpPr/>
          <p:nvPr/>
        </p:nvGrpSpPr>
        <p:grpSpPr>
          <a:xfrm>
            <a:off x="6395048" y="2986314"/>
            <a:ext cx="653143" cy="885371"/>
            <a:chOff x="4470400" y="2220686"/>
            <a:chExt cx="653143" cy="88537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B7E3A03-FC45-234A-85A5-4A435D1A2382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39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CA85E6E-7E4E-D443-A0B7-C62ED777611C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FCDAF23-49A8-904C-A6FB-5258DAC5BFFA}"/>
              </a:ext>
            </a:extLst>
          </p:cNvPr>
          <p:cNvGrpSpPr/>
          <p:nvPr/>
        </p:nvGrpSpPr>
        <p:grpSpPr>
          <a:xfrm>
            <a:off x="7149793" y="2986314"/>
            <a:ext cx="653143" cy="885371"/>
            <a:chOff x="4470400" y="2220686"/>
            <a:chExt cx="653143" cy="88537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1ADF063-C355-D144-B5BD-ACB60F90DC55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0C5F40C-9E5A-B54F-AEB5-CF02A2EE07BC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7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F7D4C19-6022-384D-8AAD-604F7BA294BF}"/>
              </a:ext>
            </a:extLst>
          </p:cNvPr>
          <p:cNvGrpSpPr/>
          <p:nvPr/>
        </p:nvGrpSpPr>
        <p:grpSpPr>
          <a:xfrm>
            <a:off x="7904538" y="2989943"/>
            <a:ext cx="653143" cy="885371"/>
            <a:chOff x="4470400" y="2220686"/>
            <a:chExt cx="653143" cy="88537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6E711C5-3AE9-4A4F-83E9-04E6C0949ACB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B92F13A-1C48-0E41-9BE7-7F8620E36148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8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9B00D6-2849-BC40-B877-ACF0557C2170}"/>
              </a:ext>
            </a:extLst>
          </p:cNvPr>
          <p:cNvGrpSpPr/>
          <p:nvPr/>
        </p:nvGrpSpPr>
        <p:grpSpPr>
          <a:xfrm>
            <a:off x="8681052" y="2989943"/>
            <a:ext cx="653143" cy="885371"/>
            <a:chOff x="4470400" y="2220686"/>
            <a:chExt cx="653143" cy="88537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CF01F3E-E910-6E4A-9A89-ADD6E0CBC848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67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F5F503F-725D-A346-88D6-6286255165D7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9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3786C93-A590-1F43-91AB-A33CBC1A069F}"/>
              </a:ext>
            </a:extLst>
          </p:cNvPr>
          <p:cNvGrpSpPr/>
          <p:nvPr/>
        </p:nvGrpSpPr>
        <p:grpSpPr>
          <a:xfrm>
            <a:off x="9457566" y="2989943"/>
            <a:ext cx="653143" cy="885371"/>
            <a:chOff x="4470400" y="2220686"/>
            <a:chExt cx="653143" cy="88537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654743A-5DD9-A044-91A0-AA1951338A87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8F19724-98F4-E74B-A0ED-C672DAF72F4F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1A8B32C-A5D0-654F-BB1D-0C720E61C8F1}"/>
              </a:ext>
            </a:extLst>
          </p:cNvPr>
          <p:cNvGrpSpPr/>
          <p:nvPr/>
        </p:nvGrpSpPr>
        <p:grpSpPr>
          <a:xfrm>
            <a:off x="10212311" y="2989943"/>
            <a:ext cx="653143" cy="885371"/>
            <a:chOff x="4470400" y="2220686"/>
            <a:chExt cx="653143" cy="88537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9B25CE3-277B-E545-AC9C-75623EEBA60A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213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415C0ED-4EE5-A343-8435-1EA405D60C51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11</a:t>
              </a: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904EEF-DC28-2B47-BE92-2EF04AB871ED}"/>
              </a:ext>
            </a:extLst>
          </p:cNvPr>
          <p:cNvCxnSpPr/>
          <p:nvPr/>
        </p:nvCxnSpPr>
        <p:spPr>
          <a:xfrm>
            <a:off x="1779502" y="4526171"/>
            <a:ext cx="908595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AD02B42-B9E9-644D-B296-4DA51AFA3959}"/>
              </a:ext>
            </a:extLst>
          </p:cNvPr>
          <p:cNvSpPr txBox="1"/>
          <p:nvPr/>
        </p:nvSpPr>
        <p:spPr>
          <a:xfrm>
            <a:off x="2547086" y="457934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latin typeface="Montserrat" pitchFamily="2" charset="77"/>
              </a:rPr>
              <a:t>smaller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4BC917A-D39B-3144-BE72-BE80FB1A2F24}"/>
              </a:ext>
            </a:extLst>
          </p:cNvPr>
          <p:cNvSpPr txBox="1"/>
          <p:nvPr/>
        </p:nvSpPr>
        <p:spPr>
          <a:xfrm>
            <a:off x="9120660" y="4579348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latin typeface="Montserrat" pitchFamily="2" charset="77"/>
              </a:rPr>
              <a:t>larger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1CCBA53-5E1A-A94C-8DFF-5589A4A87F2D}"/>
              </a:ext>
            </a:extLst>
          </p:cNvPr>
          <p:cNvSpPr/>
          <p:nvPr/>
        </p:nvSpPr>
        <p:spPr>
          <a:xfrm>
            <a:off x="4780335" y="2986314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0A7BBCE-CDEF-7443-B773-E819CBA360CF}"/>
              </a:ext>
            </a:extLst>
          </p:cNvPr>
          <p:cNvSpPr txBox="1"/>
          <p:nvPr/>
        </p:nvSpPr>
        <p:spPr>
          <a:xfrm>
            <a:off x="4689133" y="2609146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35 &lt; 67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8414B20-8419-7D43-9747-73545314C05E}"/>
              </a:ext>
            </a:extLst>
          </p:cNvPr>
          <p:cNvCxnSpPr>
            <a:cxnSpLocks/>
            <a:stCxn id="5" idx="1"/>
            <a:endCxn id="17" idx="3"/>
          </p:cNvCxnSpPr>
          <p:nvPr/>
        </p:nvCxnSpPr>
        <p:spPr>
          <a:xfrm>
            <a:off x="1779502" y="3617685"/>
            <a:ext cx="3715661" cy="0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44D12B7-2F7E-0743-8332-346FD8CD2D26}"/>
              </a:ext>
            </a:extLst>
          </p:cNvPr>
          <p:cNvSpPr txBox="1"/>
          <p:nvPr/>
        </p:nvSpPr>
        <p:spPr>
          <a:xfrm>
            <a:off x="1744622" y="1877774"/>
            <a:ext cx="133081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Montserrat" pitchFamily="2" charset="77"/>
              </a:rPr>
              <a:t>F</a:t>
            </a:r>
            <a:r>
              <a:rPr lang="en-NO" sz="2000" dirty="0">
                <a:latin typeface="Montserrat" pitchFamily="2" charset="77"/>
              </a:rPr>
              <a:t>ind “67”</a:t>
            </a:r>
          </a:p>
        </p:txBody>
      </p:sp>
    </p:spTree>
    <p:extLst>
      <p:ext uri="{BB962C8B-B14F-4D97-AF65-F5344CB8AC3E}">
        <p14:creationId xmlns:p14="http://schemas.microsoft.com/office/powerpoint/2010/main" val="47132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FE8402-370E-9344-98E1-22D31F6A6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2.Jump Search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109CAD-42E6-B248-87F8-BCE18D2872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A first alternative to linear search</a:t>
            </a:r>
          </a:p>
        </p:txBody>
      </p:sp>
      <p:pic>
        <p:nvPicPr>
          <p:cNvPr id="7" name="Picture 6" descr="A picture containing person, grass, outdoor, track and field&#10;&#10;Description automatically generated">
            <a:extLst>
              <a:ext uri="{FF2B5EF4-FFF2-40B4-BE49-F238E27FC236}">
                <a16:creationId xmlns:a16="http://schemas.microsoft.com/office/drawing/2014/main" id="{14A37195-DE05-B54D-8768-2B4A7627C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067" y="0"/>
            <a:ext cx="457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8F45F7-D13A-1A4F-BA61-47CCDBAC9017}"/>
              </a:ext>
            </a:extLst>
          </p:cNvPr>
          <p:cNvSpPr/>
          <p:nvPr/>
        </p:nvSpPr>
        <p:spPr>
          <a:xfrm>
            <a:off x="8782279" y="6363663"/>
            <a:ext cx="33927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rgbClr val="191B26"/>
                </a:solidFill>
                <a:latin typeface="Open Sans" panose="020B0606030504020204" pitchFamily="34" charset="0"/>
              </a:rPr>
              <a:t>Image by </a:t>
            </a:r>
            <a:r>
              <a:rPr lang="en-GB" sz="1600" u="sng" dirty="0">
                <a:solidFill>
                  <a:srgbClr val="191B26"/>
                </a:solidFill>
                <a:latin typeface="Open Sans" panose="020B0606030504020204" pitchFamily="34" charset="0"/>
                <a:hlinkClick r:id="rId3"/>
              </a:rPr>
              <a:t>andreas N</a:t>
            </a:r>
            <a:r>
              <a:rPr lang="en-GB" sz="1600" dirty="0">
                <a:solidFill>
                  <a:srgbClr val="191B26"/>
                </a:solidFill>
                <a:latin typeface="Open Sans" panose="020B0606030504020204" pitchFamily="34" charset="0"/>
              </a:rPr>
              <a:t> from </a:t>
            </a:r>
            <a:r>
              <a:rPr lang="en-GB" sz="1600" u="sng" dirty="0">
                <a:solidFill>
                  <a:srgbClr val="191B26"/>
                </a:solidFill>
                <a:latin typeface="Open Sans" panose="020B0606030504020204" pitchFamily="34" charset="0"/>
                <a:hlinkClick r:id="rId4"/>
              </a:rPr>
              <a:t>Pixabay</a:t>
            </a:r>
            <a:endParaRPr lang="en-NO" sz="1600" dirty="0"/>
          </a:p>
        </p:txBody>
      </p:sp>
    </p:spTree>
    <p:extLst>
      <p:ext uri="{BB962C8B-B14F-4D97-AF65-F5344CB8AC3E}">
        <p14:creationId xmlns:p14="http://schemas.microsoft.com/office/powerpoint/2010/main" val="287675436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_template">
  <a:themeElements>
    <a:clrScheme name="Nord">
      <a:dk1>
        <a:srgbClr val="4C5669"/>
      </a:dk1>
      <a:lt1>
        <a:srgbClr val="ECEFF3"/>
      </a:lt1>
      <a:dk2>
        <a:srgbClr val="2E3440"/>
      </a:dk2>
      <a:lt2>
        <a:srgbClr val="D8DEE9"/>
      </a:lt2>
      <a:accent1>
        <a:srgbClr val="5E81AC"/>
      </a:accent1>
      <a:accent2>
        <a:srgbClr val="81A1C1"/>
      </a:accent2>
      <a:accent3>
        <a:srgbClr val="EBCB8B"/>
      </a:accent3>
      <a:accent4>
        <a:srgbClr val="D08770"/>
      </a:accent4>
      <a:accent5>
        <a:srgbClr val="BF6169"/>
      </a:accent5>
      <a:accent6>
        <a:srgbClr val="A3BE8C"/>
      </a:accent6>
      <a:hlink>
        <a:srgbClr val="8FBCBB"/>
      </a:hlink>
      <a:folHlink>
        <a:srgbClr val="88C0D0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9867B10F-2C89-2044-990C-88AAF5477CED}" vid="{59984707-B803-C648-9115-92E2482BF1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slides_template</Template>
  <TotalTime>4322</TotalTime>
  <Words>1209</Words>
  <Application>Microsoft Macintosh PowerPoint</Application>
  <PresentationFormat>Widescreen</PresentationFormat>
  <Paragraphs>475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-apple-system</vt:lpstr>
      <vt:lpstr>Arial</vt:lpstr>
      <vt:lpstr>Calibri</vt:lpstr>
      <vt:lpstr>Cambria Math</vt:lpstr>
      <vt:lpstr>Montserrat</vt:lpstr>
      <vt:lpstr>Montserrat Light</vt:lpstr>
      <vt:lpstr>Open Sans</vt:lpstr>
      <vt:lpstr>Share Tech Mono</vt:lpstr>
      <vt:lpstr>Verdana</vt:lpstr>
      <vt:lpstr>slides_template</vt:lpstr>
      <vt:lpstr>Searching</vt:lpstr>
      <vt:lpstr>Recall the “Linear Search”</vt:lpstr>
      <vt:lpstr>How fast is Θ(n)? </vt:lpstr>
      <vt:lpstr>Searching</vt:lpstr>
      <vt:lpstr>How Could we Do Better?</vt:lpstr>
      <vt:lpstr>Order</vt:lpstr>
      <vt:lpstr>Sorted Arrays</vt:lpstr>
      <vt:lpstr>Why?</vt:lpstr>
      <vt:lpstr>2.Jump Search</vt:lpstr>
      <vt:lpstr>Jump Search</vt:lpstr>
      <vt:lpstr>What Jump Size?</vt:lpstr>
      <vt:lpstr>Jump Search</vt:lpstr>
      <vt:lpstr>How much better is Θ(√n)? </vt:lpstr>
      <vt:lpstr>3.Binary Search</vt:lpstr>
      <vt:lpstr>Binary Search</vt:lpstr>
      <vt:lpstr>Where Shall we Chop?</vt:lpstr>
      <vt:lpstr>Binary Search—Code</vt:lpstr>
      <vt:lpstr>How Fast is It?</vt:lpstr>
      <vt:lpstr>How much faster is Θ(log_2⁡n)? </vt:lpstr>
      <vt:lpstr>4.Interpolation Search</vt:lpstr>
      <vt:lpstr>Interpolated Search</vt:lpstr>
      <vt:lpstr>Interpolated Search</vt:lpstr>
      <vt:lpstr>How about Θ(〖log_2  log_2〗⁡n)? </vt:lpstr>
      <vt:lpstr>Recap</vt:lpstr>
      <vt:lpstr>Questions, Comments, or Ideas?</vt:lpstr>
      <vt:lpstr>References</vt:lpstr>
      <vt:lpstr>Run-length Encoding (RLE) Lab Session (continued)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Searching</dc:title>
  <dc:creator>Franck Chauvel</dc:creator>
  <cp:lastModifiedBy>Franck Chauvel</cp:lastModifiedBy>
  <cp:revision>55</cp:revision>
  <dcterms:created xsi:type="dcterms:W3CDTF">2021-07-04T20:15:25Z</dcterms:created>
  <dcterms:modified xsi:type="dcterms:W3CDTF">2023-09-10T19:19:22Z</dcterms:modified>
</cp:coreProperties>
</file>